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Lst>
  <p:sldSz cy="6858000" cx="12192000"/>
  <p:notesSz cx="6858000" cy="9144000"/>
  <p:embeddedFontLst>
    <p:embeddedFont>
      <p:font typeface="Teko"/>
      <p:regular r:id="rId50"/>
      <p:bold r:id="rId51"/>
    </p:embeddedFont>
    <p:embeddedFont>
      <p:font typeface="Arial Black"/>
      <p:regular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Teko-bold.fntdata"/><Relationship Id="rId50" Type="http://schemas.openxmlformats.org/officeDocument/2006/relationships/font" Target="fonts/Teko-regular.fntdata"/><Relationship Id="rId52" Type="http://schemas.openxmlformats.org/officeDocument/2006/relationships/font" Target="fonts/ArialBlack-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7.jpg>
</file>

<file path=ppt/media/image28.png>
</file>

<file path=ppt/media/image29.png>
</file>

<file path=ppt/media/image3.png>
</file>

<file path=ppt/media/image30.jpg>
</file>

<file path=ppt/media/image31.png>
</file>

<file path=ppt/media/image33.png>
</file>

<file path=ppt/media/image34.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jpg>
</file>

<file path=ppt/media/image46.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Dikey Metin"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17" name="Shape 17"/>
        <p:cNvGrpSpPr/>
        <p:nvPr/>
      </p:nvGrpSpPr>
      <p:grpSpPr>
        <a:xfrm>
          <a:off x="0" y="0"/>
          <a:ext cx="0" cy="0"/>
          <a:chOff x="0" y="0"/>
          <a:chExt cx="0" cy="0"/>
        </a:xfrm>
      </p:grpSpPr>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bilgisi"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jp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4.jp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5.jp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7.jp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5.jp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8.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8.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jp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1.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1.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6.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2.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9.png"/><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1.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0.pn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4.png"/><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4.png"/><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4.png"/><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8.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1.pn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9.png"/><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3.png"/><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3.png"/><Relationship Id="rId4" Type="http://schemas.openxmlformats.org/officeDocument/2006/relationships/image" Target="../media/image37.png"/><Relationship Id="rId5" Type="http://schemas.openxmlformats.org/officeDocument/2006/relationships/image" Target="../media/image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0.jp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8971854" y="0"/>
            <a:ext cx="2246335" cy="6867036"/>
          </a:xfrm>
          <a:prstGeom prst="rect">
            <a:avLst/>
          </a:prstGeom>
          <a:noFill/>
          <a:ln>
            <a:noFill/>
          </a:ln>
        </p:spPr>
      </p:pic>
      <p:sp>
        <p:nvSpPr>
          <p:cNvPr id="85" name="Google Shape;85;p13"/>
          <p:cNvSpPr/>
          <p:nvPr/>
        </p:nvSpPr>
        <p:spPr>
          <a:xfrm>
            <a:off x="0" y="0"/>
            <a:ext cx="12192000" cy="68580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p:txBody>
      </p:sp>
      <p:sp>
        <p:nvSpPr>
          <p:cNvPr id="86" name="Google Shape;86;p13"/>
          <p:cNvSpPr txBox="1"/>
          <p:nvPr>
            <p:ph type="ctrTitle"/>
          </p:nvPr>
        </p:nvSpPr>
        <p:spPr>
          <a:xfrm>
            <a:off x="2134845" y="3885677"/>
            <a:ext cx="7922307" cy="1615036"/>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Calibri"/>
              <a:buNone/>
            </a:pPr>
            <a:r>
              <a:rPr b="1" lang="en-US">
                <a:solidFill>
                  <a:schemeClr val="lt1"/>
                </a:solidFill>
              </a:rPr>
              <a:t>ALKOL-MADDE EĞİTİMİ</a:t>
            </a:r>
            <a:br>
              <a:rPr b="1" lang="en-US">
                <a:solidFill>
                  <a:schemeClr val="lt1"/>
                </a:solidFill>
              </a:rPr>
            </a:br>
            <a:r>
              <a:rPr b="1" lang="en-US">
                <a:solidFill>
                  <a:schemeClr val="lt1"/>
                </a:solidFill>
              </a:rPr>
              <a:t>2025</a:t>
            </a:r>
            <a:endParaRPr/>
          </a:p>
        </p:txBody>
      </p:sp>
      <p:pic>
        <p:nvPicPr>
          <p:cNvPr id="87" name="Google Shape;87;p13" title="azure logo.png"/>
          <p:cNvPicPr preferRelativeResize="0"/>
          <p:nvPr/>
        </p:nvPicPr>
        <p:blipFill>
          <a:blip r:embed="rId4">
            <a:alphaModFix/>
          </a:blip>
          <a:stretch>
            <a:fillRect/>
          </a:stretch>
        </p:blipFill>
        <p:spPr>
          <a:xfrm>
            <a:off x="4402156" y="482425"/>
            <a:ext cx="3387699" cy="31551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nvSpPr>
        <p:spPr>
          <a:xfrm>
            <a:off x="871417" y="383069"/>
            <a:ext cx="7728915" cy="954103"/>
          </a:xfrm>
          <a:prstGeom prst="rect">
            <a:avLst/>
          </a:prstGeom>
          <a:noFill/>
          <a:ln>
            <a:noFill/>
          </a:ln>
        </p:spPr>
        <p:txBody>
          <a:bodyPr anchorCtr="0" anchor="t" bIns="0" lIns="0" spcFirstLastPara="1" rIns="0" wrap="square" tIns="640075">
            <a:spAutoFit/>
          </a:bodyPr>
          <a:lstStyle/>
          <a:p>
            <a:pPr indent="0" lvl="0" marL="12700" marR="0" rtl="0" algn="l">
              <a:lnSpc>
                <a:spcPct val="10000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            Bağımlı Kişi Nasıl Davranır?</a:t>
            </a:r>
            <a:endParaRPr b="1" i="0" sz="2000" u="none" cap="none" strike="noStrike">
              <a:solidFill>
                <a:schemeClr val="dk1"/>
              </a:solidFill>
              <a:latin typeface="Teko"/>
              <a:ea typeface="Teko"/>
              <a:cs typeface="Teko"/>
              <a:sym typeface="Teko"/>
            </a:endParaRPr>
          </a:p>
        </p:txBody>
      </p:sp>
      <p:sp>
        <p:nvSpPr>
          <p:cNvPr id="155" name="Google Shape;155;p22"/>
          <p:cNvSpPr txBox="1"/>
          <p:nvPr/>
        </p:nvSpPr>
        <p:spPr>
          <a:xfrm>
            <a:off x="871417" y="2105561"/>
            <a:ext cx="5447325" cy="1323439"/>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Zamanla madde kullanımını ve dozunu arttırır.</a:t>
            </a:r>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Madde kullanımına ara verdiğinde yoksunluk belirtileri yaşar.</a:t>
            </a:r>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Tasarladığından daha fazla miktarda madde kullanır.</a:t>
            </a:r>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Sosyal, mesleki, ailesel aktivitelerini aksatır.</a:t>
            </a:r>
            <a:endParaRPr b="0" i="0" sz="2000" u="none" cap="none" strike="noStrike">
              <a:solidFill>
                <a:schemeClr val="dk1"/>
              </a:solidFill>
              <a:latin typeface="Teko"/>
              <a:ea typeface="Teko"/>
              <a:cs typeface="Teko"/>
              <a:sym typeface="Teko"/>
            </a:endParaRPr>
          </a:p>
        </p:txBody>
      </p:sp>
      <p:pic>
        <p:nvPicPr>
          <p:cNvPr descr="çizim, şişe, taslak, çizgi film içeren bir resim&#10;&#10;Açıklama otomatik olarak oluşturuldu" id="156" name="Google Shape;156;p22"/>
          <p:cNvPicPr preferRelativeResize="0"/>
          <p:nvPr/>
        </p:nvPicPr>
        <p:blipFill rotWithShape="1">
          <a:blip r:embed="rId3">
            <a:alphaModFix/>
          </a:blip>
          <a:srcRect b="0" l="0" r="0" t="0"/>
          <a:stretch/>
        </p:blipFill>
        <p:spPr>
          <a:xfrm>
            <a:off x="9633396" y="4918265"/>
            <a:ext cx="2558604" cy="1939735"/>
          </a:xfrm>
          <a:prstGeom prst="rect">
            <a:avLst/>
          </a:prstGeom>
          <a:noFill/>
          <a:ln>
            <a:noFill/>
          </a:ln>
        </p:spPr>
      </p:pic>
      <p:pic>
        <p:nvPicPr>
          <p:cNvPr id="157" name="Google Shape;157;p22"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3"/>
          <p:cNvSpPr txBox="1"/>
          <p:nvPr/>
        </p:nvSpPr>
        <p:spPr>
          <a:xfrm>
            <a:off x="975717" y="879919"/>
            <a:ext cx="7728900" cy="746700"/>
          </a:xfrm>
          <a:prstGeom prst="rect">
            <a:avLst/>
          </a:prstGeom>
          <a:noFill/>
          <a:ln>
            <a:noFill/>
          </a:ln>
        </p:spPr>
        <p:txBody>
          <a:bodyPr anchorCtr="0" anchor="t" bIns="0" lIns="0" spcFirstLastPara="1" rIns="0" wrap="square" tIns="312575">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Çok Boyutlu Bir Sorun</a:t>
            </a:r>
            <a:endParaRPr b="1" i="0" sz="2800" u="none" cap="none" strike="noStrike">
              <a:solidFill>
                <a:schemeClr val="dk1"/>
              </a:solidFill>
              <a:latin typeface="Teko"/>
              <a:ea typeface="Teko"/>
              <a:cs typeface="Teko"/>
              <a:sym typeface="Teko"/>
            </a:endParaRPr>
          </a:p>
        </p:txBody>
      </p:sp>
      <p:sp>
        <p:nvSpPr>
          <p:cNvPr id="163" name="Google Shape;163;p23"/>
          <p:cNvSpPr txBox="1"/>
          <p:nvPr/>
        </p:nvSpPr>
        <p:spPr>
          <a:xfrm>
            <a:off x="871417" y="1938710"/>
            <a:ext cx="7633970" cy="1389996"/>
          </a:xfrm>
          <a:prstGeom prst="rect">
            <a:avLst/>
          </a:prstGeom>
          <a:noFill/>
          <a:ln>
            <a:noFill/>
          </a:ln>
        </p:spPr>
        <p:txBody>
          <a:bodyPr anchorCtr="0" anchor="t" bIns="0" lIns="0" spcFirstLastPara="1" rIns="0" wrap="square" tIns="23475">
            <a:spAutoFit/>
          </a:bodyPr>
          <a:lstStyle/>
          <a:p>
            <a:pPr indent="0" lvl="0" marL="12065" marR="5080" rtl="0" algn="l">
              <a:lnSpc>
                <a:spcPct val="96000"/>
              </a:lnSpc>
              <a:spcBef>
                <a:spcPts val="0"/>
              </a:spcBef>
              <a:spcAft>
                <a:spcPts val="0"/>
              </a:spcAft>
              <a:buNone/>
            </a:pPr>
            <a:r>
              <a:rPr b="1" baseline="30000" i="0" lang="en-US" sz="2700" u="none" cap="none" strike="noStrike">
                <a:solidFill>
                  <a:schemeClr val="dk1"/>
                </a:solidFill>
                <a:latin typeface="Teko"/>
                <a:ea typeface="Teko"/>
                <a:cs typeface="Teko"/>
                <a:sym typeface="Teko"/>
              </a:rPr>
              <a:t>Bir Sağlık Sorunudur</a:t>
            </a:r>
            <a:r>
              <a:rPr b="0" baseline="30000" i="0" lang="en-US" sz="2700" u="none" cap="none" strike="noStrike">
                <a:solidFill>
                  <a:schemeClr val="dk1"/>
                </a:solidFill>
                <a:latin typeface="Teko"/>
                <a:ea typeface="Teko"/>
                <a:cs typeface="Teko"/>
                <a:sym typeface="Teko"/>
              </a:rPr>
              <a:t>: Bağımlılık bir beyin hastalığıdır. Ruhsal hastalıklar, hepatit </a:t>
            </a:r>
            <a:r>
              <a:rPr b="0" i="0" lang="en-US" sz="1800" u="none" cap="none" strike="noStrike">
                <a:solidFill>
                  <a:schemeClr val="dk1"/>
                </a:solidFill>
                <a:latin typeface="Teko"/>
                <a:ea typeface="Teko"/>
                <a:cs typeface="Teko"/>
                <a:sym typeface="Teko"/>
              </a:rPr>
              <a:t>B, C, HIV benzeri bulaşıcı hastalıklar, kalp hastalığı ve daha birçok hastalık dâhil olmak üzere çeşitli sağlık sorunları ile bağlantılıdır.</a:t>
            </a:r>
            <a:endParaRPr b="0" i="0" sz="1800" u="none" cap="none" strike="noStrike">
              <a:solidFill>
                <a:schemeClr val="dk1"/>
              </a:solidFill>
              <a:latin typeface="Teko"/>
              <a:ea typeface="Teko"/>
              <a:cs typeface="Teko"/>
              <a:sym typeface="Teko"/>
            </a:endParaRPr>
          </a:p>
          <a:p>
            <a:pPr indent="0" lvl="0" marL="12065" marR="5080" rtl="0" algn="l">
              <a:lnSpc>
                <a:spcPct val="96000"/>
              </a:lnSpc>
              <a:spcBef>
                <a:spcPts val="185"/>
              </a:spcBef>
              <a:spcAft>
                <a:spcPts val="0"/>
              </a:spcAft>
              <a:buNone/>
            </a:pPr>
            <a:r>
              <a:t/>
            </a:r>
            <a:endParaRPr b="0" i="0" sz="1800" u="none" cap="none" strike="noStrike">
              <a:solidFill>
                <a:schemeClr val="dk1"/>
              </a:solidFill>
              <a:latin typeface="Teko"/>
              <a:ea typeface="Teko"/>
              <a:cs typeface="Teko"/>
              <a:sym typeface="Teko"/>
            </a:endParaRPr>
          </a:p>
          <a:p>
            <a:pPr indent="0" lvl="0" marL="12700" marR="0" rtl="0" algn="l">
              <a:lnSpc>
                <a:spcPct val="100000"/>
              </a:lnSpc>
              <a:spcBef>
                <a:spcPts val="0"/>
              </a:spcBef>
              <a:spcAft>
                <a:spcPts val="0"/>
              </a:spcAft>
              <a:buNone/>
            </a:pPr>
            <a:r>
              <a:rPr b="1" i="0" lang="en-US" sz="1800" u="none" cap="none" strike="noStrike">
                <a:solidFill>
                  <a:schemeClr val="dk1"/>
                </a:solidFill>
                <a:latin typeface="Teko"/>
                <a:ea typeface="Teko"/>
                <a:cs typeface="Teko"/>
                <a:sym typeface="Teko"/>
              </a:rPr>
              <a:t>Bir Sosyal Sorundur</a:t>
            </a:r>
            <a:r>
              <a:rPr b="0" i="0" lang="en-US" sz="1800" u="none" cap="none" strike="noStrike">
                <a:solidFill>
                  <a:schemeClr val="dk1"/>
                </a:solidFill>
                <a:latin typeface="Teko"/>
                <a:ea typeface="Teko"/>
                <a:cs typeface="Teko"/>
                <a:sym typeface="Teko"/>
              </a:rPr>
              <a:t>: Evsizlik, suç ve şiddet ile bağlantılıdır.</a:t>
            </a:r>
            <a:endParaRPr b="0" i="0" sz="1800" u="none" cap="none" strike="noStrike">
              <a:solidFill>
                <a:schemeClr val="dk1"/>
              </a:solidFill>
              <a:latin typeface="Teko"/>
              <a:ea typeface="Teko"/>
              <a:cs typeface="Teko"/>
              <a:sym typeface="Teko"/>
            </a:endParaRPr>
          </a:p>
        </p:txBody>
      </p:sp>
      <p:sp>
        <p:nvSpPr>
          <p:cNvPr id="164" name="Google Shape;164;p23"/>
          <p:cNvSpPr txBox="1"/>
          <p:nvPr/>
        </p:nvSpPr>
        <p:spPr>
          <a:xfrm>
            <a:off x="871417" y="3640959"/>
            <a:ext cx="7339965" cy="584835"/>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1800" u="none" cap="none" strike="noStrike">
                <a:solidFill>
                  <a:schemeClr val="dk1"/>
                </a:solidFill>
                <a:latin typeface="Teko"/>
                <a:ea typeface="Teko"/>
                <a:cs typeface="Teko"/>
                <a:sym typeface="Teko"/>
              </a:rPr>
              <a:t>Bir Ekonomik Sorundur: </a:t>
            </a:r>
            <a:r>
              <a:rPr b="0" i="0" lang="en-US" sz="1800" u="none" cap="none" strike="noStrike">
                <a:solidFill>
                  <a:schemeClr val="dk1"/>
                </a:solidFill>
                <a:latin typeface="Teko"/>
                <a:ea typeface="Teko"/>
                <a:cs typeface="Teko"/>
                <a:sym typeface="Teko"/>
              </a:rPr>
              <a:t>Sağlık hizmetleri, verimlilik kaybı, kazalar gibi sonuçlar</a:t>
            </a:r>
            <a:endParaRPr b="0" i="0" sz="1800" u="none" cap="none" strike="noStrike">
              <a:solidFill>
                <a:schemeClr val="dk1"/>
              </a:solidFill>
              <a:latin typeface="Teko"/>
              <a:ea typeface="Teko"/>
              <a:cs typeface="Teko"/>
              <a:sym typeface="Teko"/>
            </a:endParaRPr>
          </a:p>
          <a:p>
            <a:pPr indent="0" lvl="0" marL="12700" marR="0" rtl="0" algn="l">
              <a:lnSpc>
                <a:spcPct val="100000"/>
              </a:lnSpc>
              <a:spcBef>
                <a:spcPts val="80"/>
              </a:spcBef>
              <a:spcAft>
                <a:spcPts val="0"/>
              </a:spcAft>
              <a:buNone/>
            </a:pPr>
            <a:r>
              <a:rPr b="0" i="0" lang="en-US" sz="1800" u="none" cap="none" strike="noStrike">
                <a:solidFill>
                  <a:schemeClr val="dk1"/>
                </a:solidFill>
                <a:latin typeface="Teko"/>
                <a:ea typeface="Teko"/>
                <a:cs typeface="Teko"/>
                <a:sym typeface="Teko"/>
              </a:rPr>
              <a:t>nedeniyle birey ve topluma ciddi maliyetler çıkarır.</a:t>
            </a:r>
            <a:endParaRPr b="0" i="0" sz="1800" u="none" cap="none" strike="noStrike">
              <a:solidFill>
                <a:schemeClr val="dk1"/>
              </a:solidFill>
              <a:latin typeface="Teko"/>
              <a:ea typeface="Teko"/>
              <a:cs typeface="Teko"/>
              <a:sym typeface="Teko"/>
            </a:endParaRPr>
          </a:p>
        </p:txBody>
      </p:sp>
      <p:pic>
        <p:nvPicPr>
          <p:cNvPr descr="çizim, çizgi film, çocukların yaptığı resimler, kırpıntı çizim içeren bir resim&#10;&#10;Açıklama otomatik olarak oluşturuldu" id="165" name="Google Shape;165;p23"/>
          <p:cNvPicPr preferRelativeResize="0"/>
          <p:nvPr/>
        </p:nvPicPr>
        <p:blipFill rotWithShape="1">
          <a:blip r:embed="rId3">
            <a:alphaModFix/>
          </a:blip>
          <a:srcRect b="0" l="0" r="0" t="0"/>
          <a:stretch/>
        </p:blipFill>
        <p:spPr>
          <a:xfrm>
            <a:off x="9661941" y="5477039"/>
            <a:ext cx="2530059" cy="1389996"/>
          </a:xfrm>
          <a:prstGeom prst="rect">
            <a:avLst/>
          </a:prstGeom>
          <a:noFill/>
          <a:ln>
            <a:noFill/>
          </a:ln>
        </p:spPr>
      </p:pic>
      <p:pic>
        <p:nvPicPr>
          <p:cNvPr id="166" name="Google Shape;166;p23"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nvSpPr>
        <p:spPr>
          <a:xfrm>
            <a:off x="458314" y="795131"/>
            <a:ext cx="7047541" cy="880954"/>
          </a:xfrm>
          <a:prstGeom prst="rect">
            <a:avLst/>
          </a:prstGeom>
          <a:noFill/>
          <a:ln>
            <a:noFill/>
          </a:ln>
        </p:spPr>
        <p:txBody>
          <a:bodyPr anchorCtr="0" anchor="t" bIns="0" lIns="0" spcFirstLastPara="1" rIns="0" wrap="square" tIns="262825">
            <a:spAutoFit/>
          </a:bodyPr>
          <a:lstStyle/>
          <a:p>
            <a:pPr indent="0" lvl="0" marL="401320" marR="0" rtl="0" algn="l">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Bağımlılık Bir Gençlik Sorunudur</a:t>
            </a:r>
            <a:endParaRPr b="1" i="0" sz="4000" u="none" cap="none" strike="noStrike">
              <a:solidFill>
                <a:schemeClr val="dk1"/>
              </a:solidFill>
              <a:latin typeface="Calibri"/>
              <a:ea typeface="Calibri"/>
              <a:cs typeface="Calibri"/>
              <a:sym typeface="Calibri"/>
            </a:endParaRPr>
          </a:p>
        </p:txBody>
      </p:sp>
      <p:pic>
        <p:nvPicPr>
          <p:cNvPr id="172" name="Google Shape;172;p24"/>
          <p:cNvPicPr preferRelativeResize="0"/>
          <p:nvPr/>
        </p:nvPicPr>
        <p:blipFill rotWithShape="1">
          <a:blip r:embed="rId3">
            <a:alphaModFix/>
          </a:blip>
          <a:srcRect b="25592" l="33478" r="19891" t="29081"/>
          <a:stretch/>
        </p:blipFill>
        <p:spPr>
          <a:xfrm>
            <a:off x="2189699" y="1793203"/>
            <a:ext cx="7812601" cy="4269666"/>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73" name="Google Shape;173;p24"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nvSpPr>
        <p:spPr>
          <a:xfrm>
            <a:off x="1462239" y="534356"/>
            <a:ext cx="7047600" cy="1496700"/>
          </a:xfrm>
          <a:prstGeom prst="rect">
            <a:avLst/>
          </a:prstGeom>
          <a:noFill/>
          <a:ln>
            <a:noFill/>
          </a:ln>
        </p:spPr>
        <p:txBody>
          <a:bodyPr anchorCtr="0" anchor="t" bIns="0" lIns="0" spcFirstLastPara="1" rIns="0" wrap="square" tIns="262825">
            <a:spAutoFit/>
          </a:bodyPr>
          <a:lstStyle/>
          <a:p>
            <a:pPr indent="0" lvl="0" marL="401320" marR="0" rtl="0" algn="l">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TÜRKİYE UYUŞTURUCU RAPORU</a:t>
            </a:r>
            <a:endParaRPr b="1" i="0" sz="4000" u="none" cap="none" strike="noStrike">
              <a:solidFill>
                <a:schemeClr val="dk1"/>
              </a:solidFill>
              <a:latin typeface="Calibri"/>
              <a:ea typeface="Calibri"/>
              <a:cs typeface="Calibri"/>
              <a:sym typeface="Calibri"/>
            </a:endParaRPr>
          </a:p>
        </p:txBody>
      </p:sp>
      <p:pic>
        <p:nvPicPr>
          <p:cNvPr id="179" name="Google Shape;179;p25"/>
          <p:cNvPicPr preferRelativeResize="0"/>
          <p:nvPr/>
        </p:nvPicPr>
        <p:blipFill rotWithShape="1">
          <a:blip r:embed="rId3">
            <a:alphaModFix/>
          </a:blip>
          <a:srcRect b="20565" l="29130" r="12052" t="29081"/>
          <a:stretch/>
        </p:blipFill>
        <p:spPr>
          <a:xfrm>
            <a:off x="1604445" y="2119145"/>
            <a:ext cx="8983200" cy="432360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80" name="Google Shape;180;p25"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nvSpPr>
        <p:spPr>
          <a:xfrm>
            <a:off x="1145217" y="929944"/>
            <a:ext cx="7728900" cy="808200"/>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Kişi Ne Zaman Bağımlı Sayılır?</a:t>
            </a:r>
            <a:endParaRPr b="1" i="0" sz="3200" u="none" cap="none" strike="noStrike">
              <a:solidFill>
                <a:schemeClr val="dk1"/>
              </a:solidFill>
              <a:latin typeface="Teko"/>
              <a:ea typeface="Teko"/>
              <a:cs typeface="Teko"/>
              <a:sym typeface="Teko"/>
            </a:endParaRPr>
          </a:p>
        </p:txBody>
      </p:sp>
      <p:sp>
        <p:nvSpPr>
          <p:cNvPr id="186" name="Google Shape;186;p26"/>
          <p:cNvSpPr txBox="1"/>
          <p:nvPr/>
        </p:nvSpPr>
        <p:spPr>
          <a:xfrm>
            <a:off x="871417" y="1845679"/>
            <a:ext cx="7666990" cy="3334246"/>
          </a:xfrm>
          <a:prstGeom prst="rect">
            <a:avLst/>
          </a:prstGeom>
          <a:noFill/>
          <a:ln>
            <a:noFill/>
          </a:ln>
        </p:spPr>
        <p:txBody>
          <a:bodyPr anchorCtr="0" anchor="t" bIns="0" lIns="0" spcFirstLastPara="1" rIns="0" wrap="square" tIns="38100">
            <a:spAutoFit/>
          </a:bodyPr>
          <a:lstStyle/>
          <a:p>
            <a:pPr indent="0" lvl="0" marL="12700" marR="26034" rtl="0" algn="l">
              <a:lnSpc>
                <a:spcPct val="112500"/>
              </a:lnSpc>
              <a:spcBef>
                <a:spcPts val="0"/>
              </a:spcBef>
              <a:spcAft>
                <a:spcPts val="0"/>
              </a:spcAft>
              <a:buNone/>
            </a:pPr>
            <a:r>
              <a:rPr b="0" i="0" lang="en-US" sz="2000" u="none" cap="none" strike="noStrike">
                <a:solidFill>
                  <a:schemeClr val="dk1"/>
                </a:solidFill>
                <a:latin typeface="Teko"/>
                <a:ea typeface="Teko"/>
                <a:cs typeface="Teko"/>
                <a:sym typeface="Teko"/>
              </a:rPr>
              <a:t>Ruhsal Hastalıkların Tanı Kitabı DSM-5’e göre bir yıl içinde aşağıdakilerden en az ikisi kendini göstermeli, klinik açıdan belirgin bir sıkıntıya ve işlevsellikte düşmeye yol açmalıdır:</a:t>
            </a:r>
            <a:endParaRPr b="0" i="0" sz="2000" u="none" cap="none" strike="noStrike">
              <a:solidFill>
                <a:schemeClr val="dk1"/>
              </a:solidFill>
              <a:latin typeface="Teko"/>
              <a:ea typeface="Teko"/>
              <a:cs typeface="Teko"/>
              <a:sym typeface="Teko"/>
            </a:endParaRPr>
          </a:p>
          <a:p>
            <a:pPr indent="-194945" lvl="0" marL="205740" marR="0" rtl="0" algn="l">
              <a:lnSpc>
                <a:spcPct val="100000"/>
              </a:lnSpc>
              <a:spcBef>
                <a:spcPts val="2350"/>
              </a:spcBef>
              <a:spcAft>
                <a:spcPts val="0"/>
              </a:spcAft>
              <a:buClr>
                <a:schemeClr val="dk1"/>
              </a:buClr>
              <a:buSzPts val="1900"/>
              <a:buFont typeface="Teko"/>
              <a:buAutoNum type="arabicPeriod"/>
            </a:pPr>
            <a:r>
              <a:rPr b="0" i="0" lang="en-US" sz="2000" u="none" cap="none" strike="noStrike">
                <a:solidFill>
                  <a:schemeClr val="dk1"/>
                </a:solidFill>
                <a:latin typeface="Teko"/>
                <a:ea typeface="Teko"/>
                <a:cs typeface="Teko"/>
                <a:sym typeface="Teko"/>
              </a:rPr>
              <a:t>İstendiğinden daha büyük ölçüde veya uzun süreli kullanım</a:t>
            </a:r>
            <a:endParaRPr b="0" i="0" sz="2000" u="none" cap="none" strike="noStrike">
              <a:solidFill>
                <a:schemeClr val="dk1"/>
              </a:solidFill>
              <a:latin typeface="Teko"/>
              <a:ea typeface="Teko"/>
              <a:cs typeface="Teko"/>
              <a:sym typeface="Teko"/>
            </a:endParaRPr>
          </a:p>
          <a:p>
            <a:pPr indent="-120650" lvl="0" marL="12700" marR="450215" rtl="0" algn="l">
              <a:lnSpc>
                <a:spcPct val="112500"/>
              </a:lnSpc>
              <a:spcBef>
                <a:spcPts val="275"/>
              </a:spcBef>
              <a:spcAft>
                <a:spcPts val="0"/>
              </a:spcAft>
              <a:buClr>
                <a:schemeClr val="dk1"/>
              </a:buClr>
              <a:buSzPts val="1900"/>
              <a:buFont typeface="Teko"/>
              <a:buAutoNum type="arabicPeriod"/>
            </a:pPr>
            <a:r>
              <a:rPr b="0" i="0" lang="en-US" sz="2000" u="none" cap="none" strike="noStrike">
                <a:solidFill>
                  <a:schemeClr val="dk1"/>
                </a:solidFill>
                <a:latin typeface="Teko"/>
                <a:ea typeface="Teko"/>
                <a:cs typeface="Teko"/>
                <a:sym typeface="Teko"/>
              </a:rPr>
              <a:t>	Maddeyi bırakmak veya kontrol altında tutmak için istek veya sonuç vermeyen çabalar</a:t>
            </a:r>
            <a:endParaRPr b="0" i="0" sz="2000" u="none" cap="none" strike="noStrike">
              <a:solidFill>
                <a:schemeClr val="dk1"/>
              </a:solidFill>
              <a:latin typeface="Teko"/>
              <a:ea typeface="Teko"/>
              <a:cs typeface="Teko"/>
              <a:sym typeface="Teko"/>
            </a:endParaRPr>
          </a:p>
          <a:p>
            <a:pPr indent="-195580" lvl="0" marL="205104" marR="5080" rtl="0" algn="l">
              <a:lnSpc>
                <a:spcPct val="116999"/>
              </a:lnSpc>
              <a:spcBef>
                <a:spcPts val="315"/>
              </a:spcBef>
              <a:spcAft>
                <a:spcPts val="0"/>
              </a:spcAft>
              <a:buClr>
                <a:schemeClr val="dk1"/>
              </a:buClr>
              <a:buSzPts val="1900"/>
              <a:buFont typeface="Teko"/>
              <a:buAutoNum type="arabicPeriod"/>
            </a:pPr>
            <a:r>
              <a:rPr b="0" i="0" lang="en-US" sz="2000" u="none" cap="none" strike="noStrike">
                <a:solidFill>
                  <a:schemeClr val="dk1"/>
                </a:solidFill>
                <a:latin typeface="Teko"/>
                <a:ea typeface="Teko"/>
                <a:cs typeface="Teko"/>
                <a:sym typeface="Teko"/>
              </a:rPr>
              <a:t>Maddeyi elde etmek, kullanmak veya etkilerinden kurtulmak için gerekli 	etkinliklere çok zaman ayırma</a:t>
            </a:r>
            <a:endParaRPr b="0" i="0" sz="2000" u="none" cap="none" strike="noStrike">
              <a:solidFill>
                <a:schemeClr val="dk1"/>
              </a:solidFill>
              <a:latin typeface="Teko"/>
              <a:ea typeface="Teko"/>
              <a:cs typeface="Teko"/>
              <a:sym typeface="Teko"/>
            </a:endParaRPr>
          </a:p>
          <a:p>
            <a:pPr indent="-195580" lvl="0" marL="205104" marR="142240" rtl="0" algn="l">
              <a:lnSpc>
                <a:spcPct val="116500"/>
              </a:lnSpc>
              <a:spcBef>
                <a:spcPts val="894"/>
              </a:spcBef>
              <a:spcAft>
                <a:spcPts val="0"/>
              </a:spcAft>
              <a:buClr>
                <a:schemeClr val="dk1"/>
              </a:buClr>
              <a:buSzPts val="1900"/>
              <a:buFont typeface="Teko"/>
              <a:buAutoNum type="arabicPeriod"/>
            </a:pPr>
            <a:r>
              <a:rPr b="0" i="0" lang="en-US" sz="2000" u="none" cap="none" strike="noStrike">
                <a:solidFill>
                  <a:schemeClr val="dk1"/>
                </a:solidFill>
                <a:latin typeface="Teko"/>
                <a:ea typeface="Teko"/>
                <a:cs typeface="Teko"/>
                <a:sym typeface="Teko"/>
              </a:rPr>
              <a:t>Madde kullanımı için çok büyük bir istek duyma veya kendini zorlanmış 	hissetme</a:t>
            </a:r>
            <a:endParaRPr b="0" i="0" sz="2000" u="none" cap="none" strike="noStrike">
              <a:solidFill>
                <a:schemeClr val="dk1"/>
              </a:solidFill>
              <a:latin typeface="Teko"/>
              <a:ea typeface="Teko"/>
              <a:cs typeface="Teko"/>
              <a:sym typeface="Teko"/>
            </a:endParaRPr>
          </a:p>
          <a:p>
            <a:pPr indent="-194945" lvl="0" marL="205740" marR="0" rtl="0" algn="l">
              <a:lnSpc>
                <a:spcPct val="118499"/>
              </a:lnSpc>
              <a:spcBef>
                <a:spcPts val="770"/>
              </a:spcBef>
              <a:spcAft>
                <a:spcPts val="0"/>
              </a:spcAft>
              <a:buClr>
                <a:schemeClr val="dk1"/>
              </a:buClr>
              <a:buSzPts val="1900"/>
              <a:buFont typeface="Teko"/>
              <a:buAutoNum type="arabicPeriod"/>
            </a:pPr>
            <a:r>
              <a:rPr b="0" i="0" lang="en-US" sz="2000" u="none" cap="none" strike="noStrike">
                <a:solidFill>
                  <a:schemeClr val="dk1"/>
                </a:solidFill>
                <a:latin typeface="Teko"/>
                <a:ea typeface="Teko"/>
                <a:cs typeface="Teko"/>
                <a:sym typeface="Teko"/>
              </a:rPr>
              <a:t>Tekrar eden kullanım sonucu sorumluluklarını yerine getirememe (işte,</a:t>
            </a:r>
            <a:endParaRPr b="0" i="0" sz="2000" u="none" cap="none" strike="noStrike">
              <a:solidFill>
                <a:schemeClr val="dk1"/>
              </a:solidFill>
              <a:latin typeface="Teko"/>
              <a:ea typeface="Teko"/>
              <a:cs typeface="Teko"/>
              <a:sym typeface="Teko"/>
            </a:endParaRPr>
          </a:p>
          <a:p>
            <a:pPr indent="0" lvl="0" marL="240665" marR="0" rtl="0" algn="l">
              <a:lnSpc>
                <a:spcPct val="118499"/>
              </a:lnSpc>
              <a:spcBef>
                <a:spcPts val="0"/>
              </a:spcBef>
              <a:spcAft>
                <a:spcPts val="0"/>
              </a:spcAft>
              <a:buNone/>
            </a:pPr>
            <a:r>
              <a:rPr b="0" i="0" lang="en-US" sz="2000" u="none" cap="none" strike="noStrike">
                <a:solidFill>
                  <a:schemeClr val="dk1"/>
                </a:solidFill>
                <a:latin typeface="Teko"/>
                <a:ea typeface="Teko"/>
                <a:cs typeface="Teko"/>
                <a:sym typeface="Teko"/>
              </a:rPr>
              <a:t>okulda, evde)</a:t>
            </a:r>
            <a:endParaRPr b="0" i="0" sz="2000" u="none" cap="none" strike="noStrike">
              <a:solidFill>
                <a:schemeClr val="dk1"/>
              </a:solidFill>
              <a:latin typeface="Teko"/>
              <a:ea typeface="Teko"/>
              <a:cs typeface="Teko"/>
              <a:sym typeface="Teko"/>
            </a:endParaRPr>
          </a:p>
        </p:txBody>
      </p:sp>
      <p:pic>
        <p:nvPicPr>
          <p:cNvPr descr="giyim, metin, adam, insan, gülümsemek, gülüş içeren bir resim&#10;&#10;Açıklama otomatik olarak oluşturuldu" id="187" name="Google Shape;187;p26"/>
          <p:cNvPicPr preferRelativeResize="0"/>
          <p:nvPr/>
        </p:nvPicPr>
        <p:blipFill rotWithShape="1">
          <a:blip r:embed="rId3">
            <a:alphaModFix/>
          </a:blip>
          <a:srcRect b="0" l="0" r="0" t="0"/>
          <a:stretch/>
        </p:blipFill>
        <p:spPr>
          <a:xfrm>
            <a:off x="9681882" y="4975411"/>
            <a:ext cx="2510118" cy="1882589"/>
          </a:xfrm>
          <a:prstGeom prst="rect">
            <a:avLst/>
          </a:prstGeom>
          <a:noFill/>
          <a:ln>
            <a:noFill/>
          </a:ln>
        </p:spPr>
      </p:pic>
      <p:pic>
        <p:nvPicPr>
          <p:cNvPr id="188" name="Google Shape;188;p26"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nvSpPr>
        <p:spPr>
          <a:xfrm>
            <a:off x="1536342" y="773494"/>
            <a:ext cx="7728900" cy="808200"/>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Kişi Ne Zaman Bağımlı Sayılır?</a:t>
            </a:r>
            <a:endParaRPr b="1" i="0" sz="3200" u="none" cap="none" strike="noStrike">
              <a:solidFill>
                <a:schemeClr val="dk1"/>
              </a:solidFill>
              <a:latin typeface="Teko"/>
              <a:ea typeface="Teko"/>
              <a:cs typeface="Teko"/>
              <a:sym typeface="Teko"/>
            </a:endParaRPr>
          </a:p>
        </p:txBody>
      </p:sp>
      <p:sp>
        <p:nvSpPr>
          <p:cNvPr id="194" name="Google Shape;194;p27"/>
          <p:cNvSpPr txBox="1"/>
          <p:nvPr/>
        </p:nvSpPr>
        <p:spPr>
          <a:xfrm>
            <a:off x="871417" y="1702536"/>
            <a:ext cx="9756826" cy="3767698"/>
          </a:xfrm>
          <a:prstGeom prst="rect">
            <a:avLst/>
          </a:prstGeom>
          <a:noFill/>
          <a:ln>
            <a:noFill/>
          </a:ln>
        </p:spPr>
        <p:txBody>
          <a:bodyPr anchorCtr="0" anchor="t" bIns="0" lIns="0" spcFirstLastPara="1" rIns="0" wrap="square" tIns="35550">
            <a:spAutoFit/>
          </a:bodyPr>
          <a:lstStyle/>
          <a:p>
            <a:pPr indent="-195580" lvl="0" marL="205104" marR="5080" rtl="0" algn="l">
              <a:lnSpc>
                <a:spcPct val="114000"/>
              </a:lnSpc>
              <a:spcBef>
                <a:spcPts val="0"/>
              </a:spcBef>
              <a:spcAft>
                <a:spcPts val="0"/>
              </a:spcAft>
              <a:buClr>
                <a:schemeClr val="dk1"/>
              </a:buClr>
              <a:buSzPts val="1900"/>
              <a:buFont typeface="Arial"/>
              <a:buAutoNum type="arabicPeriod" startAt="6"/>
            </a:pPr>
            <a:r>
              <a:rPr b="0" i="0" lang="en-US" sz="2000" u="none" cap="none" strike="noStrike">
                <a:solidFill>
                  <a:schemeClr val="dk1"/>
                </a:solidFill>
                <a:latin typeface="Teko"/>
                <a:ea typeface="Teko"/>
                <a:cs typeface="Teko"/>
                <a:sym typeface="Teko"/>
              </a:rPr>
              <a:t>Olumsuz etkilerine rağmen kullanıma devam etme (toplumsal ve kişiler arası sorunlar)</a:t>
            </a:r>
            <a:endParaRPr/>
          </a:p>
          <a:p>
            <a:pPr indent="-195580" lvl="0" marL="205740" marR="0" rtl="0" algn="l">
              <a:lnSpc>
                <a:spcPct val="109250"/>
              </a:lnSpc>
              <a:spcBef>
                <a:spcPts val="500"/>
              </a:spcBef>
              <a:spcAft>
                <a:spcPts val="0"/>
              </a:spcAft>
              <a:buClr>
                <a:schemeClr val="dk1"/>
              </a:buClr>
              <a:buSzPts val="1900"/>
              <a:buFont typeface="Arial"/>
              <a:buAutoNum type="arabicPeriod" startAt="6"/>
            </a:pPr>
            <a:r>
              <a:rPr b="0" i="0" lang="en-US" sz="2000" u="none" cap="none" strike="noStrike">
                <a:solidFill>
                  <a:schemeClr val="dk1"/>
                </a:solidFill>
                <a:latin typeface="Teko"/>
                <a:ea typeface="Teko"/>
                <a:cs typeface="Teko"/>
                <a:sym typeface="Teko"/>
              </a:rPr>
              <a:t>Kullanımdan dolayı günlük etkinliklerin bırakılması veya azaltılması (iş, eğlence vb.)</a:t>
            </a:r>
            <a:endParaRPr/>
          </a:p>
          <a:p>
            <a:pPr indent="-195580" lvl="0" marL="205740" marR="0" rtl="0" algn="l">
              <a:lnSpc>
                <a:spcPct val="100000"/>
              </a:lnSpc>
              <a:spcBef>
                <a:spcPts val="475"/>
              </a:spcBef>
              <a:spcAft>
                <a:spcPts val="0"/>
              </a:spcAft>
              <a:buClr>
                <a:schemeClr val="dk1"/>
              </a:buClr>
              <a:buSzPts val="1900"/>
              <a:buFont typeface="Arial"/>
              <a:buAutoNum type="arabicPeriod" startAt="6"/>
            </a:pPr>
            <a:r>
              <a:rPr b="0" i="0" lang="en-US" sz="2000" u="none" cap="none" strike="noStrike">
                <a:solidFill>
                  <a:schemeClr val="dk1"/>
                </a:solidFill>
                <a:latin typeface="Teko"/>
                <a:ea typeface="Teko"/>
                <a:cs typeface="Teko"/>
                <a:sym typeface="Teko"/>
              </a:rPr>
              <a:t>Tehlikeli olabilecek durumlarda dahi kullanmaya devam etme</a:t>
            </a:r>
            <a:endParaRPr b="0" i="0" sz="2000" u="none" cap="none" strike="noStrike">
              <a:solidFill>
                <a:schemeClr val="dk1"/>
              </a:solidFill>
              <a:latin typeface="Teko"/>
              <a:ea typeface="Teko"/>
              <a:cs typeface="Teko"/>
              <a:sym typeface="Teko"/>
            </a:endParaRPr>
          </a:p>
          <a:p>
            <a:pPr indent="-195580" lvl="0" marL="205104" marR="1012825" rtl="0" algn="l">
              <a:lnSpc>
                <a:spcPct val="97500"/>
              </a:lnSpc>
              <a:spcBef>
                <a:spcPts val="965"/>
              </a:spcBef>
              <a:spcAft>
                <a:spcPts val="0"/>
              </a:spcAft>
              <a:buClr>
                <a:schemeClr val="dk1"/>
              </a:buClr>
              <a:buSzPts val="1900"/>
              <a:buFont typeface="Arial"/>
              <a:buAutoNum type="arabicPeriod" startAt="6"/>
            </a:pPr>
            <a:r>
              <a:rPr b="0" i="0" lang="en-US" sz="2000" u="none" cap="none" strike="noStrike">
                <a:solidFill>
                  <a:schemeClr val="dk1"/>
                </a:solidFill>
                <a:latin typeface="Teko"/>
                <a:ea typeface="Teko"/>
                <a:cs typeface="Teko"/>
                <a:sym typeface="Teko"/>
              </a:rPr>
              <a:t>Olumsuz bedensel veya ruhsal etkilerinin bilinmesine rağmen kullanmayı sürdürme</a:t>
            </a:r>
            <a:endParaRPr b="0" i="0" sz="2000" u="none" cap="none" strike="noStrike">
              <a:solidFill>
                <a:schemeClr val="dk1"/>
              </a:solidFill>
              <a:latin typeface="Teko"/>
              <a:ea typeface="Teko"/>
              <a:cs typeface="Teko"/>
              <a:sym typeface="Teko"/>
            </a:endParaRPr>
          </a:p>
          <a:p>
            <a:pPr indent="-322580" lvl="0" marL="335280" marR="0" rtl="0" algn="l">
              <a:lnSpc>
                <a:spcPct val="100000"/>
              </a:lnSpc>
              <a:spcBef>
                <a:spcPts val="535"/>
              </a:spcBef>
              <a:spcAft>
                <a:spcPts val="0"/>
              </a:spcAft>
              <a:buClr>
                <a:schemeClr val="dk1"/>
              </a:buClr>
              <a:buSzPts val="1900"/>
              <a:buFont typeface="Arial"/>
              <a:buAutoNum type="arabicPeriod" startAt="6"/>
            </a:pPr>
            <a:r>
              <a:rPr b="0" i="0" lang="en-US" sz="2000" u="none" cap="none" strike="noStrike">
                <a:solidFill>
                  <a:schemeClr val="dk1"/>
                </a:solidFill>
                <a:latin typeface="Teko"/>
                <a:ea typeface="Teko"/>
                <a:cs typeface="Teko"/>
                <a:sym typeface="Teko"/>
              </a:rPr>
              <a:t>Maddeye tolerans gelişmiş olması</a:t>
            </a:r>
            <a:endParaRPr b="0" i="0" sz="2000" u="none" cap="none" strike="noStrike">
              <a:solidFill>
                <a:schemeClr val="dk1"/>
              </a:solidFill>
              <a:latin typeface="Teko"/>
              <a:ea typeface="Teko"/>
              <a:cs typeface="Teko"/>
              <a:sym typeface="Teko"/>
            </a:endParaRPr>
          </a:p>
          <a:p>
            <a:pPr indent="-228600" lvl="0" marL="314960" marR="0" rtl="0" algn="l">
              <a:lnSpc>
                <a:spcPct val="100000"/>
              </a:lnSpc>
              <a:spcBef>
                <a:spcPts val="5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İstenen etkinin ortaya çıkması için artan madde gereksinimi</a:t>
            </a:r>
            <a:endParaRPr b="0" i="0" sz="2000" u="none" cap="none" strike="noStrike">
              <a:solidFill>
                <a:schemeClr val="dk1"/>
              </a:solidFill>
              <a:latin typeface="Teko"/>
              <a:ea typeface="Teko"/>
              <a:cs typeface="Teko"/>
              <a:sym typeface="Teko"/>
            </a:endParaRPr>
          </a:p>
          <a:p>
            <a:pPr indent="-228600" lvl="0" marL="314960" marR="0" rtl="0" algn="l">
              <a:lnSpc>
                <a:spcPct val="100000"/>
              </a:lnSpc>
              <a:spcBef>
                <a:spcPts val="5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Aynı miktarda maddenin sürekli kullanımı sonucu etkisinin azalması durumu</a:t>
            </a:r>
            <a:endParaRPr b="0" i="0" sz="2000" u="none" cap="none" strike="noStrike">
              <a:solidFill>
                <a:schemeClr val="dk1"/>
              </a:solidFill>
              <a:latin typeface="Teko"/>
              <a:ea typeface="Teko"/>
              <a:cs typeface="Teko"/>
              <a:sym typeface="Teko"/>
            </a:endParaRPr>
          </a:p>
          <a:p>
            <a:pPr indent="-321945" lvl="0" marL="334645" marR="0" rtl="0" algn="l">
              <a:lnSpc>
                <a:spcPct val="107750"/>
              </a:lnSpc>
              <a:spcBef>
                <a:spcPts val="1855"/>
              </a:spcBef>
              <a:spcAft>
                <a:spcPts val="0"/>
              </a:spcAft>
              <a:buClr>
                <a:schemeClr val="dk1"/>
              </a:buClr>
              <a:buSzPts val="1900"/>
              <a:buFont typeface="Arial"/>
              <a:buAutoNum type="arabicPeriod" startAt="11"/>
            </a:pPr>
            <a:r>
              <a:rPr b="0" i="0" lang="en-US" sz="2000" u="none" cap="none" strike="noStrike">
                <a:solidFill>
                  <a:schemeClr val="dk1"/>
                </a:solidFill>
                <a:latin typeface="Teko"/>
                <a:ea typeface="Teko"/>
                <a:cs typeface="Teko"/>
                <a:sym typeface="Teko"/>
              </a:rPr>
              <a:t>Yoksunluk belirtileri (Bulantı, uykusuzluk, kusma, sinirlilik, bunaltı, huzursuzluk, saldırganlık, ishal, terleme, titreme, kas sızıları, ateş vb.).</a:t>
            </a:r>
            <a:endParaRPr/>
          </a:p>
          <a:p>
            <a:pPr indent="-228600" lvl="0" marL="240665" marR="0" rtl="0" algn="l">
              <a:lnSpc>
                <a:spcPct val="108250"/>
              </a:lnSpc>
              <a:spcBef>
                <a:spcPts val="10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Her madde yoksunluk belirtisi göstermez.</a:t>
            </a:r>
            <a:endParaRPr/>
          </a:p>
        </p:txBody>
      </p:sp>
      <p:pic>
        <p:nvPicPr>
          <p:cNvPr descr="sanat, taslak, çizim, Sanat çalışması içeren bir resim&#10;&#10;Açıklama otomatik olarak oluşturuldu" id="195" name="Google Shape;195;p27"/>
          <p:cNvPicPr preferRelativeResize="0"/>
          <p:nvPr/>
        </p:nvPicPr>
        <p:blipFill rotWithShape="1">
          <a:blip r:embed="rId3">
            <a:alphaModFix/>
          </a:blip>
          <a:srcRect b="0" l="0" r="0" t="0"/>
          <a:stretch/>
        </p:blipFill>
        <p:spPr>
          <a:xfrm>
            <a:off x="9176753" y="5108713"/>
            <a:ext cx="3015247" cy="1749287"/>
          </a:xfrm>
          <a:prstGeom prst="rect">
            <a:avLst/>
          </a:prstGeom>
          <a:noFill/>
          <a:ln>
            <a:noFill/>
          </a:ln>
        </p:spPr>
      </p:pic>
      <p:pic>
        <p:nvPicPr>
          <p:cNvPr id="196" name="Google Shape;196;p27"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nvSpPr>
        <p:spPr>
          <a:xfrm>
            <a:off x="871417" y="1210591"/>
            <a:ext cx="7728900" cy="1300800"/>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Gençler Bağımlılık Yapıcı Maddeleri Neden Deniyorlar ?</a:t>
            </a:r>
            <a:endParaRPr b="1" i="0" sz="3200" u="none" cap="none" strike="noStrike">
              <a:solidFill>
                <a:schemeClr val="dk1"/>
              </a:solidFill>
              <a:latin typeface="Teko"/>
              <a:ea typeface="Teko"/>
              <a:cs typeface="Teko"/>
              <a:sym typeface="Teko"/>
            </a:endParaRPr>
          </a:p>
        </p:txBody>
      </p:sp>
      <p:sp>
        <p:nvSpPr>
          <p:cNvPr id="202" name="Google Shape;202;p28"/>
          <p:cNvSpPr txBox="1"/>
          <p:nvPr/>
        </p:nvSpPr>
        <p:spPr>
          <a:xfrm>
            <a:off x="871417" y="2553676"/>
            <a:ext cx="2644140" cy="2480945"/>
          </a:xfrm>
          <a:prstGeom prst="rect">
            <a:avLst/>
          </a:prstGeom>
          <a:noFill/>
          <a:ln>
            <a:noFill/>
          </a:ln>
        </p:spPr>
        <p:txBody>
          <a:bodyPr anchorCtr="0" anchor="t" bIns="0" lIns="0" spcFirstLastPara="1" rIns="0" wrap="square" tIns="167625">
            <a:spAutoFit/>
          </a:bodyPr>
          <a:lstStyle/>
          <a:p>
            <a:pPr indent="-376555" lvl="0" marL="389255" marR="0" rtl="0" algn="l">
              <a:lnSpc>
                <a:spcPct val="100000"/>
              </a:lnSpc>
              <a:spcBef>
                <a:spcPts val="0"/>
              </a:spcBef>
              <a:spcAft>
                <a:spcPts val="0"/>
              </a:spcAft>
              <a:buClr>
                <a:schemeClr val="dk1"/>
              </a:buClr>
              <a:buSzPts val="2400"/>
              <a:buFont typeface="Teko"/>
              <a:buAutoNum type="arabicPeriod"/>
            </a:pPr>
            <a:r>
              <a:rPr b="0" i="0" lang="en-US" sz="2400" u="none" cap="none" strike="noStrike">
                <a:solidFill>
                  <a:schemeClr val="dk1"/>
                </a:solidFill>
                <a:latin typeface="Teko"/>
                <a:ea typeface="Teko"/>
                <a:cs typeface="Teko"/>
                <a:sym typeface="Teko"/>
              </a:rPr>
              <a:t>Bireysel Faktörler</a:t>
            </a:r>
            <a:endParaRPr b="0" i="0" sz="2400" u="none" cap="none" strike="noStrike">
              <a:solidFill>
                <a:schemeClr val="dk1"/>
              </a:solidFill>
              <a:latin typeface="Teko"/>
              <a:ea typeface="Teko"/>
              <a:cs typeface="Teko"/>
              <a:sym typeface="Teko"/>
            </a:endParaRPr>
          </a:p>
          <a:p>
            <a:pPr indent="-376555" lvl="0" marL="389255" marR="0" rtl="0" algn="l">
              <a:lnSpc>
                <a:spcPct val="100000"/>
              </a:lnSpc>
              <a:spcBef>
                <a:spcPts val="1220"/>
              </a:spcBef>
              <a:spcAft>
                <a:spcPts val="0"/>
              </a:spcAft>
              <a:buClr>
                <a:schemeClr val="dk1"/>
              </a:buClr>
              <a:buSzPts val="2400"/>
              <a:buFont typeface="Teko"/>
              <a:buAutoNum type="arabicPeriod"/>
            </a:pPr>
            <a:r>
              <a:rPr b="0" i="0" lang="en-US" sz="2400" u="none" cap="none" strike="noStrike">
                <a:solidFill>
                  <a:schemeClr val="dk1"/>
                </a:solidFill>
                <a:latin typeface="Teko"/>
                <a:ea typeface="Teko"/>
                <a:cs typeface="Teko"/>
                <a:sym typeface="Teko"/>
              </a:rPr>
              <a:t>Akran Faktörü</a:t>
            </a:r>
            <a:endParaRPr b="0" i="0" sz="2400" u="none" cap="none" strike="noStrike">
              <a:solidFill>
                <a:schemeClr val="dk1"/>
              </a:solidFill>
              <a:latin typeface="Teko"/>
              <a:ea typeface="Teko"/>
              <a:cs typeface="Teko"/>
              <a:sym typeface="Teko"/>
            </a:endParaRPr>
          </a:p>
          <a:p>
            <a:pPr indent="-376555" lvl="0" marL="389255" marR="0" rtl="0" algn="l">
              <a:lnSpc>
                <a:spcPct val="100000"/>
              </a:lnSpc>
              <a:spcBef>
                <a:spcPts val="930"/>
              </a:spcBef>
              <a:spcAft>
                <a:spcPts val="0"/>
              </a:spcAft>
              <a:buClr>
                <a:schemeClr val="dk1"/>
              </a:buClr>
              <a:buSzPts val="2400"/>
              <a:buFont typeface="Teko"/>
              <a:buAutoNum type="arabicPeriod"/>
            </a:pPr>
            <a:r>
              <a:rPr b="0" i="0" lang="en-US" sz="2400" u="none" cap="none" strike="noStrike">
                <a:solidFill>
                  <a:schemeClr val="dk1"/>
                </a:solidFill>
                <a:latin typeface="Teko"/>
                <a:ea typeface="Teko"/>
                <a:cs typeface="Teko"/>
                <a:sym typeface="Teko"/>
              </a:rPr>
              <a:t>Aile Faktörü</a:t>
            </a:r>
            <a:endParaRPr b="0" i="0" sz="2400" u="none" cap="none" strike="noStrike">
              <a:solidFill>
                <a:schemeClr val="dk1"/>
              </a:solidFill>
              <a:latin typeface="Teko"/>
              <a:ea typeface="Teko"/>
              <a:cs typeface="Teko"/>
              <a:sym typeface="Teko"/>
            </a:endParaRPr>
          </a:p>
          <a:p>
            <a:pPr indent="-376555" lvl="0" marL="389255" marR="0" rtl="0" algn="l">
              <a:lnSpc>
                <a:spcPct val="100000"/>
              </a:lnSpc>
              <a:spcBef>
                <a:spcPts val="780"/>
              </a:spcBef>
              <a:spcAft>
                <a:spcPts val="0"/>
              </a:spcAft>
              <a:buClr>
                <a:schemeClr val="dk1"/>
              </a:buClr>
              <a:buSzPts val="2400"/>
              <a:buFont typeface="Teko"/>
              <a:buAutoNum type="arabicPeriod"/>
            </a:pPr>
            <a:r>
              <a:rPr b="0" i="0" lang="en-US" sz="2400" u="none" cap="none" strike="noStrike">
                <a:solidFill>
                  <a:schemeClr val="dk1"/>
                </a:solidFill>
                <a:latin typeface="Teko"/>
                <a:ea typeface="Teko"/>
                <a:cs typeface="Teko"/>
                <a:sym typeface="Teko"/>
              </a:rPr>
              <a:t>Okul Faktörü</a:t>
            </a:r>
            <a:endParaRPr b="0" i="0" sz="2400" u="none" cap="none" strike="noStrike">
              <a:solidFill>
                <a:schemeClr val="dk1"/>
              </a:solidFill>
              <a:latin typeface="Teko"/>
              <a:ea typeface="Teko"/>
              <a:cs typeface="Teko"/>
              <a:sym typeface="Teko"/>
            </a:endParaRPr>
          </a:p>
          <a:p>
            <a:pPr indent="-376555" lvl="0" marL="389255" marR="0" rtl="0" algn="l">
              <a:lnSpc>
                <a:spcPct val="100000"/>
              </a:lnSpc>
              <a:spcBef>
                <a:spcPts val="780"/>
              </a:spcBef>
              <a:spcAft>
                <a:spcPts val="0"/>
              </a:spcAft>
              <a:buClr>
                <a:schemeClr val="dk1"/>
              </a:buClr>
              <a:buSzPts val="2400"/>
              <a:buFont typeface="Teko"/>
              <a:buAutoNum type="arabicPeriod"/>
            </a:pPr>
            <a:r>
              <a:rPr b="0" i="0" lang="en-US" sz="2400" u="none" cap="none" strike="noStrike">
                <a:solidFill>
                  <a:schemeClr val="dk1"/>
                </a:solidFill>
                <a:latin typeface="Teko"/>
                <a:ea typeface="Teko"/>
                <a:cs typeface="Teko"/>
                <a:sym typeface="Teko"/>
              </a:rPr>
              <a:t>Çevresel Faktörler</a:t>
            </a:r>
            <a:endParaRPr b="0" i="0" sz="2400" u="none" cap="none" strike="noStrike">
              <a:solidFill>
                <a:schemeClr val="dk1"/>
              </a:solidFill>
              <a:latin typeface="Teko"/>
              <a:ea typeface="Teko"/>
              <a:cs typeface="Teko"/>
              <a:sym typeface="Teko"/>
            </a:endParaRPr>
          </a:p>
        </p:txBody>
      </p:sp>
      <p:pic>
        <p:nvPicPr>
          <p:cNvPr descr="çizim, sanat, resim, taslak içeren bir resim&#10;&#10;Açıklama otomatik olarak oluşturuldu" id="203" name="Google Shape;203;p28"/>
          <p:cNvPicPr preferRelativeResize="0"/>
          <p:nvPr/>
        </p:nvPicPr>
        <p:blipFill rotWithShape="1">
          <a:blip r:embed="rId3">
            <a:alphaModFix/>
          </a:blip>
          <a:srcRect b="0" l="0" r="0" t="0"/>
          <a:stretch/>
        </p:blipFill>
        <p:spPr>
          <a:xfrm>
            <a:off x="9094393" y="4858371"/>
            <a:ext cx="2912077" cy="1880979"/>
          </a:xfrm>
          <a:prstGeom prst="rect">
            <a:avLst/>
          </a:prstGeom>
          <a:noFill/>
          <a:ln>
            <a:noFill/>
          </a:ln>
        </p:spPr>
      </p:pic>
      <p:pic>
        <p:nvPicPr>
          <p:cNvPr id="204" name="Google Shape;204;p28"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9"/>
          <p:cNvSpPr txBox="1"/>
          <p:nvPr/>
        </p:nvSpPr>
        <p:spPr>
          <a:xfrm>
            <a:off x="871417" y="890844"/>
            <a:ext cx="7728900" cy="8448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1. Bireysel Faktörler</a:t>
            </a:r>
            <a:endParaRPr b="1" i="0" sz="3200" u="none" cap="none" strike="noStrike">
              <a:solidFill>
                <a:schemeClr val="dk1"/>
              </a:solidFill>
              <a:latin typeface="Teko"/>
              <a:ea typeface="Teko"/>
              <a:cs typeface="Teko"/>
              <a:sym typeface="Teko"/>
            </a:endParaRPr>
          </a:p>
        </p:txBody>
      </p:sp>
      <p:sp>
        <p:nvSpPr>
          <p:cNvPr id="210" name="Google Shape;210;p29"/>
          <p:cNvSpPr txBox="1"/>
          <p:nvPr/>
        </p:nvSpPr>
        <p:spPr>
          <a:xfrm>
            <a:off x="871416" y="1663008"/>
            <a:ext cx="7728915" cy="3316650"/>
          </a:xfrm>
          <a:prstGeom prst="rect">
            <a:avLst/>
          </a:prstGeom>
          <a:noFill/>
          <a:ln>
            <a:noFill/>
          </a:ln>
        </p:spPr>
        <p:txBody>
          <a:bodyPr anchorCtr="0" anchor="t" bIns="0" lIns="0" spcFirstLastPara="1" rIns="0" wrap="square" tIns="388950">
            <a:spAutoFit/>
          </a:bodyPr>
          <a:lstStyle/>
          <a:p>
            <a:pPr indent="-342900" lvl="0" marL="3556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Ergenlik dönemi ve adaptasyon süreci</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20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Merak</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20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Farklı görünme çabası</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2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Sorunlardan uzaklaşma çabası</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2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Yaşam becerileriyle ilgili sorunlar</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20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Agresiflik, depresif ruh hâli, çekingenlik veya dürtüsellik, dikkat eksikliği</a:t>
            </a:r>
            <a:r>
              <a:rPr b="0" i="0" lang="en-US" sz="2000" u="none" cap="none" strike="noStrike">
                <a:solidFill>
                  <a:schemeClr val="dk1"/>
                </a:solidFill>
                <a:latin typeface="Calibri"/>
                <a:ea typeface="Calibri"/>
                <a:cs typeface="Calibri"/>
                <a:sym typeface="Calibri"/>
              </a:rPr>
              <a:t>.</a:t>
            </a:r>
            <a:endParaRPr b="0" i="0" sz="2000" u="none" cap="none" strike="noStrike">
              <a:solidFill>
                <a:schemeClr val="dk1"/>
              </a:solidFill>
              <a:latin typeface="Calibri"/>
              <a:ea typeface="Calibri"/>
              <a:cs typeface="Calibri"/>
              <a:sym typeface="Calibri"/>
            </a:endParaRPr>
          </a:p>
        </p:txBody>
      </p:sp>
      <p:pic>
        <p:nvPicPr>
          <p:cNvPr id="211" name="Google Shape;211;p29"/>
          <p:cNvPicPr preferRelativeResize="0"/>
          <p:nvPr/>
        </p:nvPicPr>
        <p:blipFill rotWithShape="1">
          <a:blip r:embed="rId3">
            <a:alphaModFix/>
          </a:blip>
          <a:srcRect b="0" l="0" r="0" t="0"/>
          <a:stretch/>
        </p:blipFill>
        <p:spPr>
          <a:xfrm>
            <a:off x="8971855" y="4538983"/>
            <a:ext cx="3105870" cy="2328052"/>
          </a:xfrm>
          <a:prstGeom prst="rect">
            <a:avLst/>
          </a:prstGeom>
          <a:noFill/>
          <a:ln>
            <a:noFill/>
          </a:ln>
        </p:spPr>
      </p:pic>
      <p:pic>
        <p:nvPicPr>
          <p:cNvPr id="212" name="Google Shape;212;p29"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nvSpPr>
        <p:spPr>
          <a:xfrm>
            <a:off x="975717" y="969069"/>
            <a:ext cx="7728900" cy="7833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2. Akran Faktörü</a:t>
            </a:r>
            <a:endParaRPr b="1" i="0" sz="2800" u="none" cap="none" strike="noStrike">
              <a:solidFill>
                <a:schemeClr val="dk1"/>
              </a:solidFill>
              <a:latin typeface="Teko"/>
              <a:ea typeface="Teko"/>
              <a:cs typeface="Teko"/>
              <a:sym typeface="Teko"/>
            </a:endParaRPr>
          </a:p>
        </p:txBody>
      </p:sp>
      <p:sp>
        <p:nvSpPr>
          <p:cNvPr id="218" name="Google Shape;218;p30"/>
          <p:cNvSpPr txBox="1"/>
          <p:nvPr/>
        </p:nvSpPr>
        <p:spPr>
          <a:xfrm>
            <a:off x="871417" y="1882138"/>
            <a:ext cx="8371205" cy="2057102"/>
          </a:xfrm>
          <a:prstGeom prst="rect">
            <a:avLst/>
          </a:prstGeom>
          <a:noFill/>
          <a:ln>
            <a:noFill/>
          </a:ln>
        </p:spPr>
        <p:txBody>
          <a:bodyPr anchorCtr="0" anchor="t" bIns="0" lIns="0" spcFirstLastPara="1" rIns="0" wrap="square" tIns="105400">
            <a:spAutoFit/>
          </a:bodyPr>
          <a:lstStyle/>
          <a:p>
            <a:pPr indent="-342900" lvl="0" marL="381000" marR="0" rtl="0" algn="l">
              <a:lnSpc>
                <a:spcPct val="100000"/>
              </a:lnSpc>
              <a:spcBef>
                <a:spcPts val="0"/>
              </a:spcBef>
              <a:spcAft>
                <a:spcPts val="0"/>
              </a:spcAft>
              <a:buClr>
                <a:schemeClr val="dk1"/>
              </a:buClr>
              <a:buSzPts val="2000"/>
              <a:buFont typeface="Arial"/>
              <a:buChar char="•"/>
            </a:pPr>
            <a:r>
              <a:rPr b="0" i="0" lang="en-US" sz="2100" u="none" cap="none" strike="noStrike">
                <a:solidFill>
                  <a:schemeClr val="dk1"/>
                </a:solidFill>
                <a:latin typeface="Teko"/>
                <a:ea typeface="Teko"/>
                <a:cs typeface="Teko"/>
                <a:sym typeface="Teko"/>
              </a:rPr>
              <a:t>Anormal davranışlara yönelmede akran faktörü önemlidir.</a:t>
            </a:r>
            <a:endParaRPr b="0" i="0" sz="2100" u="none" cap="none" strike="noStrike">
              <a:solidFill>
                <a:schemeClr val="dk1"/>
              </a:solidFill>
              <a:latin typeface="Teko"/>
              <a:ea typeface="Teko"/>
              <a:cs typeface="Teko"/>
              <a:sym typeface="Teko"/>
            </a:endParaRPr>
          </a:p>
          <a:p>
            <a:pPr indent="-342900" lvl="0" marL="380365" marR="155575" rtl="0" algn="l">
              <a:lnSpc>
                <a:spcPct val="116100"/>
              </a:lnSpc>
              <a:spcBef>
                <a:spcPts val="320"/>
              </a:spcBef>
              <a:spcAft>
                <a:spcPts val="0"/>
              </a:spcAft>
              <a:buClr>
                <a:schemeClr val="dk1"/>
              </a:buClr>
              <a:buSzPts val="2000"/>
              <a:buFont typeface="Arial"/>
              <a:buChar char="•"/>
            </a:pPr>
            <a:r>
              <a:rPr b="0" i="0" lang="en-US" sz="2100" u="none" cap="none" strike="noStrike">
                <a:solidFill>
                  <a:schemeClr val="dk1"/>
                </a:solidFill>
                <a:latin typeface="Teko"/>
                <a:ea typeface="Teko"/>
                <a:cs typeface="Teko"/>
                <a:sym typeface="Teko"/>
              </a:rPr>
              <a:t>Başlama, temin etme, devam ettirme vb. hususlarda akran faktörü önemli işlev görür.</a:t>
            </a:r>
            <a:endParaRPr b="0" i="0" sz="2100" u="none" cap="none" strike="noStrike">
              <a:solidFill>
                <a:schemeClr val="dk1"/>
              </a:solidFill>
              <a:latin typeface="Teko"/>
              <a:ea typeface="Teko"/>
              <a:cs typeface="Teko"/>
              <a:sym typeface="Teko"/>
            </a:endParaRPr>
          </a:p>
          <a:p>
            <a:pPr indent="-342900" lvl="1" marL="440055" marR="0" rtl="0" algn="l">
              <a:lnSpc>
                <a:spcPct val="100000"/>
              </a:lnSpc>
              <a:spcBef>
                <a:spcPts val="705"/>
              </a:spcBef>
              <a:spcAft>
                <a:spcPts val="0"/>
              </a:spcAft>
              <a:buClr>
                <a:schemeClr val="dk1"/>
              </a:buClr>
              <a:buSzPts val="2000"/>
              <a:buFont typeface="Arial"/>
              <a:buChar char="•"/>
            </a:pPr>
            <a:r>
              <a:rPr b="0" i="0" lang="en-US" sz="2100" u="none" cap="none" strike="noStrike">
                <a:solidFill>
                  <a:schemeClr val="dk1"/>
                </a:solidFill>
                <a:latin typeface="Teko"/>
                <a:ea typeface="Teko"/>
                <a:cs typeface="Teko"/>
                <a:sym typeface="Teko"/>
              </a:rPr>
              <a:t>Davranışlara yönelimi kolaylaştırır.</a:t>
            </a:r>
            <a:endParaRPr b="0" i="0" sz="2100" u="none" cap="none" strike="noStrike">
              <a:solidFill>
                <a:schemeClr val="dk1"/>
              </a:solidFill>
              <a:latin typeface="Teko"/>
              <a:ea typeface="Teko"/>
              <a:cs typeface="Teko"/>
              <a:sym typeface="Teko"/>
            </a:endParaRPr>
          </a:p>
          <a:p>
            <a:pPr indent="-342900" lvl="1" marL="440055" marR="30480" rtl="0" algn="l">
              <a:lnSpc>
                <a:spcPct val="116100"/>
              </a:lnSpc>
              <a:spcBef>
                <a:spcPts val="625"/>
              </a:spcBef>
              <a:spcAft>
                <a:spcPts val="0"/>
              </a:spcAft>
              <a:buClr>
                <a:schemeClr val="dk1"/>
              </a:buClr>
              <a:buSzPts val="2000"/>
              <a:buFont typeface="Arial"/>
              <a:buChar char="•"/>
            </a:pPr>
            <a:r>
              <a:rPr b="0" i="0" lang="en-US" sz="2100" u="none" cap="none" strike="noStrike">
                <a:solidFill>
                  <a:schemeClr val="dk1"/>
                </a:solidFill>
                <a:latin typeface="Teko"/>
                <a:ea typeface="Teko"/>
                <a:cs typeface="Teko"/>
                <a:sym typeface="Teko"/>
              </a:rPr>
              <a:t>Arkadaş grubunda madde kullanımına olumlu bakış bu türden davranışlara 	yönelimi kolaylaştırır.</a:t>
            </a:r>
            <a:endParaRPr b="0" i="0" sz="2100" u="none" cap="none" strike="noStrike">
              <a:solidFill>
                <a:schemeClr val="dk1"/>
              </a:solidFill>
              <a:latin typeface="Teko"/>
              <a:ea typeface="Teko"/>
              <a:cs typeface="Teko"/>
              <a:sym typeface="Teko"/>
            </a:endParaRPr>
          </a:p>
        </p:txBody>
      </p:sp>
      <p:pic>
        <p:nvPicPr>
          <p:cNvPr descr="ayakkabı, kişi, şahıs, giyim, çizgi film içeren bir resim&#10;&#10;Açıklama otomatik olarak oluşturuldu" id="219" name="Google Shape;219;p30"/>
          <p:cNvPicPr preferRelativeResize="0"/>
          <p:nvPr/>
        </p:nvPicPr>
        <p:blipFill rotWithShape="1">
          <a:blip r:embed="rId3">
            <a:alphaModFix/>
          </a:blip>
          <a:srcRect b="0" l="0" r="0" t="0"/>
          <a:stretch/>
        </p:blipFill>
        <p:spPr>
          <a:xfrm>
            <a:off x="9789946" y="4861559"/>
            <a:ext cx="2402053" cy="2001711"/>
          </a:xfrm>
          <a:prstGeom prst="rect">
            <a:avLst/>
          </a:prstGeom>
          <a:noFill/>
          <a:ln>
            <a:noFill/>
          </a:ln>
        </p:spPr>
      </p:pic>
      <p:pic>
        <p:nvPicPr>
          <p:cNvPr id="220" name="Google Shape;220;p30"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1"/>
          <p:cNvSpPr txBox="1"/>
          <p:nvPr/>
        </p:nvSpPr>
        <p:spPr>
          <a:xfrm>
            <a:off x="858367" y="984769"/>
            <a:ext cx="7728900" cy="7833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3. Aile Faktörü</a:t>
            </a:r>
            <a:endParaRPr b="1" i="0" sz="2800" u="none" cap="none" strike="noStrike">
              <a:solidFill>
                <a:schemeClr val="dk1"/>
              </a:solidFill>
              <a:latin typeface="Teko"/>
              <a:ea typeface="Teko"/>
              <a:cs typeface="Teko"/>
              <a:sym typeface="Teko"/>
            </a:endParaRPr>
          </a:p>
        </p:txBody>
      </p:sp>
      <p:sp>
        <p:nvSpPr>
          <p:cNvPr id="226" name="Google Shape;226;p31"/>
          <p:cNvSpPr txBox="1"/>
          <p:nvPr/>
        </p:nvSpPr>
        <p:spPr>
          <a:xfrm>
            <a:off x="647699" y="1872373"/>
            <a:ext cx="5683250" cy="2101215"/>
          </a:xfrm>
          <a:prstGeom prst="rect">
            <a:avLst/>
          </a:prstGeom>
          <a:noFill/>
          <a:ln>
            <a:noFill/>
          </a:ln>
        </p:spPr>
        <p:txBody>
          <a:bodyPr anchorCtr="0" anchor="t" bIns="0" lIns="0" spcFirstLastPara="1" rIns="0" wrap="square" tIns="60325">
            <a:spAutoFit/>
          </a:bodyPr>
          <a:lstStyle/>
          <a:p>
            <a:pPr indent="-244475" lvl="0" marL="282575" marR="0" rtl="0" algn="l">
              <a:lnSpc>
                <a:spcPct val="100000"/>
              </a:lnSpc>
              <a:spcBef>
                <a:spcPts val="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Çocuk ve ebeveyn arasında güçlü bağların olmaması</a:t>
            </a:r>
            <a:endParaRPr b="0" i="0" sz="2000" u="none" cap="none" strike="noStrike">
              <a:solidFill>
                <a:schemeClr val="dk1"/>
              </a:solidFill>
              <a:latin typeface="Teko"/>
              <a:ea typeface="Teko"/>
              <a:cs typeface="Teko"/>
              <a:sym typeface="Teko"/>
            </a:endParaRPr>
          </a:p>
          <a:p>
            <a:pPr indent="-244475" lvl="0" marL="282575" marR="0" rtl="0" algn="l">
              <a:lnSpc>
                <a:spcPct val="100000"/>
              </a:lnSpc>
              <a:spcBef>
                <a:spcPts val="375"/>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Aile kontrolünün yetersizliği</a:t>
            </a:r>
            <a:endParaRPr b="0" i="0" sz="2000" u="none" cap="none" strike="noStrike">
              <a:solidFill>
                <a:schemeClr val="dk1"/>
              </a:solidFill>
              <a:latin typeface="Teko"/>
              <a:ea typeface="Teko"/>
              <a:cs typeface="Teko"/>
              <a:sym typeface="Teko"/>
            </a:endParaRPr>
          </a:p>
          <a:p>
            <a:pPr indent="-244475" lvl="0" marL="282575" marR="0" rtl="0" algn="l">
              <a:lnSpc>
                <a:spcPct val="100000"/>
              </a:lnSpc>
              <a:spcBef>
                <a:spcPts val="1125"/>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Ailede madde kullanımının varlığı</a:t>
            </a:r>
            <a:endParaRPr b="0" i="0" sz="2000" u="none" cap="none" strike="noStrike">
              <a:solidFill>
                <a:schemeClr val="dk1"/>
              </a:solidFill>
              <a:latin typeface="Teko"/>
              <a:ea typeface="Teko"/>
              <a:cs typeface="Teko"/>
              <a:sym typeface="Teko"/>
            </a:endParaRPr>
          </a:p>
          <a:p>
            <a:pPr indent="-244475" lvl="0" marL="282575" marR="0" rtl="0" algn="l">
              <a:lnSpc>
                <a:spcPct val="100000"/>
              </a:lnSpc>
              <a:spcBef>
                <a:spcPts val="150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Çocuğa uygun sınırlar oluşturmamak</a:t>
            </a:r>
            <a:endParaRPr b="0" i="0" sz="2000" u="none" cap="none" strike="noStrike">
              <a:solidFill>
                <a:schemeClr val="dk1"/>
              </a:solidFill>
              <a:latin typeface="Teko"/>
              <a:ea typeface="Teko"/>
              <a:cs typeface="Teko"/>
              <a:sym typeface="Teko"/>
            </a:endParaRPr>
          </a:p>
          <a:p>
            <a:pPr indent="-244475" lvl="0" marL="282575" marR="0" rtl="0" algn="l">
              <a:lnSpc>
                <a:spcPct val="100000"/>
              </a:lnSpc>
              <a:spcBef>
                <a:spcPts val="965"/>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Çocuğa yönelik ihmal ve istismar</a:t>
            </a:r>
            <a:endParaRPr b="0" i="0" sz="2000" u="none" cap="none" strike="noStrike">
              <a:solidFill>
                <a:schemeClr val="dk1"/>
              </a:solidFill>
              <a:latin typeface="Teko"/>
              <a:ea typeface="Teko"/>
              <a:cs typeface="Teko"/>
              <a:sym typeface="Teko"/>
            </a:endParaRPr>
          </a:p>
        </p:txBody>
      </p:sp>
      <p:pic>
        <p:nvPicPr>
          <p:cNvPr descr="çizim, resim, taslak, çocukların yaptığı resimler içeren bir resim&#10;&#10;Açıklama otomatik olarak oluşturuldu" id="227" name="Google Shape;227;p31"/>
          <p:cNvPicPr preferRelativeResize="0"/>
          <p:nvPr/>
        </p:nvPicPr>
        <p:blipFill rotWithShape="1">
          <a:blip r:embed="rId3">
            <a:alphaModFix/>
          </a:blip>
          <a:srcRect b="0" l="0" r="0" t="0"/>
          <a:stretch/>
        </p:blipFill>
        <p:spPr>
          <a:xfrm>
            <a:off x="9634407" y="4318023"/>
            <a:ext cx="2557593" cy="2512880"/>
          </a:xfrm>
          <a:prstGeom prst="rect">
            <a:avLst/>
          </a:prstGeom>
          <a:noFill/>
          <a:ln>
            <a:noFill/>
          </a:ln>
        </p:spPr>
      </p:pic>
      <p:pic>
        <p:nvPicPr>
          <p:cNvPr id="228" name="Google Shape;228;p31"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nvSpPr>
        <p:spPr>
          <a:xfrm>
            <a:off x="1014853" y="1210599"/>
            <a:ext cx="2884805" cy="443070"/>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Sunum İçeriği</a:t>
            </a:r>
            <a:endParaRPr b="1" i="0" sz="2800" u="none" cap="none" strike="noStrike">
              <a:solidFill>
                <a:schemeClr val="dk1"/>
              </a:solidFill>
              <a:latin typeface="Teko"/>
              <a:ea typeface="Teko"/>
              <a:cs typeface="Teko"/>
              <a:sym typeface="Teko"/>
            </a:endParaRPr>
          </a:p>
        </p:txBody>
      </p:sp>
      <p:sp>
        <p:nvSpPr>
          <p:cNvPr id="93" name="Google Shape;93;p14"/>
          <p:cNvSpPr txBox="1"/>
          <p:nvPr/>
        </p:nvSpPr>
        <p:spPr>
          <a:xfrm>
            <a:off x="930324" y="2134534"/>
            <a:ext cx="2884805" cy="688650"/>
          </a:xfrm>
          <a:prstGeom prst="rect">
            <a:avLst/>
          </a:prstGeom>
          <a:noFill/>
          <a:ln>
            <a:noFill/>
          </a:ln>
        </p:spPr>
        <p:txBody>
          <a:bodyPr anchorCtr="0" anchor="t" bIns="0" lIns="0" spcFirstLastPara="1" rIns="0" wrap="square" tIns="69850">
            <a:spAutoFit/>
          </a:bodyPr>
          <a:lstStyle/>
          <a:p>
            <a:pPr indent="-285750" lvl="0" marL="298450" marR="0" rtl="0" algn="l">
              <a:lnSpc>
                <a:spcPct val="100000"/>
              </a:lnSpc>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Bağımlılık Nedir?</a:t>
            </a:r>
            <a:endParaRPr b="0" i="0" sz="1800" u="none" cap="none" strike="noStrike">
              <a:solidFill>
                <a:schemeClr val="dk1"/>
              </a:solidFill>
              <a:latin typeface="Teko"/>
              <a:ea typeface="Teko"/>
              <a:cs typeface="Teko"/>
              <a:sym typeface="Teko"/>
            </a:endParaRPr>
          </a:p>
          <a:p>
            <a:pPr indent="-285750" lvl="0" marL="298450" marR="0" rtl="0" algn="l">
              <a:lnSpc>
                <a:spcPct val="100000"/>
              </a:lnSpc>
              <a:spcBef>
                <a:spcPts val="45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Madde Bağımlılığı Nedir?</a:t>
            </a:r>
            <a:endParaRPr b="0" i="0" sz="1800" u="none" cap="none" strike="noStrike">
              <a:solidFill>
                <a:schemeClr val="dk1"/>
              </a:solidFill>
              <a:latin typeface="Teko"/>
              <a:ea typeface="Teko"/>
              <a:cs typeface="Teko"/>
              <a:sym typeface="Teko"/>
            </a:endParaRPr>
          </a:p>
        </p:txBody>
      </p:sp>
      <p:sp>
        <p:nvSpPr>
          <p:cNvPr id="94" name="Google Shape;94;p14"/>
          <p:cNvSpPr txBox="1"/>
          <p:nvPr/>
        </p:nvSpPr>
        <p:spPr>
          <a:xfrm>
            <a:off x="930324" y="2808703"/>
            <a:ext cx="7312527" cy="330988"/>
          </a:xfrm>
          <a:prstGeom prst="rect">
            <a:avLst/>
          </a:prstGeom>
          <a:noFill/>
          <a:ln>
            <a:noFill/>
          </a:ln>
        </p:spPr>
        <p:txBody>
          <a:bodyPr anchorCtr="0" anchor="t" bIns="0" lIns="0" spcFirstLastPara="1" rIns="0" wrap="square" tIns="12700">
            <a:spAutoFit/>
          </a:bodyPr>
          <a:lstStyle/>
          <a:p>
            <a:pPr indent="-285750" lvl="0" marL="298450" marR="5080" rtl="0" algn="l">
              <a:lnSpc>
                <a:spcPct val="125000"/>
              </a:lnSpc>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Bağımlılık İle İlgili Genel Bilgiler Bağımlı Kişi Nasıl Davranır?</a:t>
            </a:r>
            <a:endParaRPr b="0" i="0" sz="1800" u="none" cap="none" strike="noStrike">
              <a:solidFill>
                <a:schemeClr val="dk1"/>
              </a:solidFill>
              <a:latin typeface="Teko"/>
              <a:ea typeface="Teko"/>
              <a:cs typeface="Teko"/>
              <a:sym typeface="Teko"/>
            </a:endParaRPr>
          </a:p>
        </p:txBody>
      </p:sp>
      <p:sp>
        <p:nvSpPr>
          <p:cNvPr id="95" name="Google Shape;95;p14"/>
          <p:cNvSpPr txBox="1"/>
          <p:nvPr/>
        </p:nvSpPr>
        <p:spPr>
          <a:xfrm>
            <a:off x="930324" y="3132574"/>
            <a:ext cx="7166754" cy="2119234"/>
          </a:xfrm>
          <a:prstGeom prst="rect">
            <a:avLst/>
          </a:prstGeom>
          <a:noFill/>
          <a:ln>
            <a:noFill/>
          </a:ln>
        </p:spPr>
        <p:txBody>
          <a:bodyPr anchorCtr="0" anchor="t" bIns="0" lIns="0" spcFirstLastPara="1" rIns="0" wrap="square" tIns="12700">
            <a:spAutoFit/>
          </a:bodyPr>
          <a:lstStyle/>
          <a:p>
            <a:pPr indent="-285750" lvl="0" marL="298450" marR="69850" rtl="0" algn="l">
              <a:lnSpc>
                <a:spcPct val="125000"/>
              </a:lnSpc>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Çok Boyutlu Bir Sorun Kişi Ne Zaman Bağımlı Sayılır ?</a:t>
            </a:r>
            <a:endParaRPr b="0" i="0" sz="1800" u="none" cap="none" strike="noStrike">
              <a:solidFill>
                <a:schemeClr val="dk1"/>
              </a:solidFill>
              <a:latin typeface="Teko"/>
              <a:ea typeface="Teko"/>
              <a:cs typeface="Teko"/>
              <a:sym typeface="Teko"/>
            </a:endParaRPr>
          </a:p>
          <a:p>
            <a:pPr indent="-285750" lvl="0" marL="298450" marR="69850" rtl="0" algn="l">
              <a:lnSpc>
                <a:spcPct val="125000"/>
              </a:lnSpc>
              <a:spcBef>
                <a:spcPts val="10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Gençler Bağımlılık Yapan Maddeleri Neden Deniyorlar ?</a:t>
            </a:r>
            <a:endParaRPr b="0" i="0" sz="1800" u="none" cap="none" strike="noStrike">
              <a:solidFill>
                <a:schemeClr val="dk1"/>
              </a:solidFill>
              <a:latin typeface="Teko"/>
              <a:ea typeface="Teko"/>
              <a:cs typeface="Teko"/>
              <a:sym typeface="Teko"/>
            </a:endParaRPr>
          </a:p>
          <a:p>
            <a:pPr indent="-285750" lvl="0" marL="298450" marR="69850" rtl="0" algn="l">
              <a:lnSpc>
                <a:spcPct val="125000"/>
              </a:lnSpc>
              <a:spcBef>
                <a:spcPts val="10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Beyin ve Bağımlılık Yapıcı Maddeler</a:t>
            </a:r>
            <a:endParaRPr b="0" i="0" sz="1800" u="none" cap="none" strike="noStrike">
              <a:solidFill>
                <a:schemeClr val="dk1"/>
              </a:solidFill>
              <a:latin typeface="Teko"/>
              <a:ea typeface="Teko"/>
              <a:cs typeface="Teko"/>
              <a:sym typeface="Teko"/>
            </a:endParaRPr>
          </a:p>
          <a:p>
            <a:pPr indent="-285750" lvl="0" marL="298450" marR="69850" rtl="0" algn="l">
              <a:lnSpc>
                <a:spcPct val="125000"/>
              </a:lnSpc>
              <a:spcBef>
                <a:spcPts val="10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Madde Kullanım Belirtileri</a:t>
            </a:r>
            <a:endParaRPr b="0" i="0" sz="1800" u="none" cap="none" strike="noStrike">
              <a:solidFill>
                <a:schemeClr val="dk1"/>
              </a:solidFill>
              <a:latin typeface="Teko"/>
              <a:ea typeface="Teko"/>
              <a:cs typeface="Teko"/>
              <a:sym typeface="Teko"/>
            </a:endParaRPr>
          </a:p>
          <a:p>
            <a:pPr indent="-285750" lvl="0" marL="298450" marR="69850" rtl="0" algn="l">
              <a:lnSpc>
                <a:spcPct val="125000"/>
              </a:lnSpc>
              <a:spcBef>
                <a:spcPts val="10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Bağımlılık Yapıcı Maddeler İle İlgili Doğru Zannedilen Yanlışlar</a:t>
            </a:r>
            <a:endParaRPr b="0" i="0" sz="1800" u="none" cap="none" strike="noStrike">
              <a:solidFill>
                <a:schemeClr val="dk1"/>
              </a:solidFill>
              <a:latin typeface="Teko"/>
              <a:ea typeface="Teko"/>
              <a:cs typeface="Teko"/>
              <a:sym typeface="Teko"/>
            </a:endParaRPr>
          </a:p>
          <a:p>
            <a:pPr indent="-285750" lvl="0" marL="298450" marR="69850" rtl="0" algn="l">
              <a:lnSpc>
                <a:spcPct val="125000"/>
              </a:lnSpc>
              <a:spcBef>
                <a:spcPts val="10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Bağımlılıktan Korunmada Yaşam Becerileri Hukuki Boyut</a:t>
            </a:r>
            <a:endParaRPr b="0" i="0" sz="1800" u="none" cap="none" strike="noStrike">
              <a:solidFill>
                <a:schemeClr val="dk1"/>
              </a:solidFill>
              <a:latin typeface="Teko"/>
              <a:ea typeface="Teko"/>
              <a:cs typeface="Teko"/>
              <a:sym typeface="Teko"/>
            </a:endParaRPr>
          </a:p>
        </p:txBody>
      </p:sp>
      <p:pic>
        <p:nvPicPr>
          <p:cNvPr id="96" name="Google Shape;96;p14" title="azure logo.png"/>
          <p:cNvPicPr preferRelativeResize="0"/>
          <p:nvPr/>
        </p:nvPicPr>
        <p:blipFill>
          <a:blip r:embed="rId3">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nvSpPr>
        <p:spPr>
          <a:xfrm>
            <a:off x="949642" y="969069"/>
            <a:ext cx="7728900" cy="7218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4. Okul Faktörü</a:t>
            </a:r>
            <a:endParaRPr b="1" i="0" sz="2400" u="none" cap="none" strike="noStrike">
              <a:solidFill>
                <a:schemeClr val="dk1"/>
              </a:solidFill>
              <a:latin typeface="Teko"/>
              <a:ea typeface="Teko"/>
              <a:cs typeface="Teko"/>
              <a:sym typeface="Teko"/>
            </a:endParaRPr>
          </a:p>
        </p:txBody>
      </p:sp>
      <p:sp>
        <p:nvSpPr>
          <p:cNvPr id="234" name="Google Shape;234;p32"/>
          <p:cNvSpPr txBox="1"/>
          <p:nvPr/>
        </p:nvSpPr>
        <p:spPr>
          <a:xfrm>
            <a:off x="871417" y="1882138"/>
            <a:ext cx="7146148" cy="2398092"/>
          </a:xfrm>
          <a:prstGeom prst="rect">
            <a:avLst/>
          </a:prstGeom>
          <a:noFill/>
          <a:ln>
            <a:noFill/>
          </a:ln>
        </p:spPr>
        <p:txBody>
          <a:bodyPr anchorCtr="0" anchor="t" bIns="0" lIns="0" spcFirstLastPara="1" rIns="0" wrap="square" tIns="12700">
            <a:spAutoFit/>
          </a:bodyPr>
          <a:lstStyle/>
          <a:p>
            <a:pPr indent="-342900" lvl="0" marL="3810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Okul bağı ve okula bakış açısı zayıf, olumsuz sınıf içi davranışlar</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560"/>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3810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Okuldan kaçma davranışının artması</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560"/>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3810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Okul yönetiminin kullananlardan oluşan ağları engelleyememesi</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560"/>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3810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Disiplin sorunlarına yönelik tedbir alınmaması</a:t>
            </a:r>
            <a:endParaRPr b="0" i="0" sz="2000" u="none" cap="none" strike="noStrike">
              <a:solidFill>
                <a:schemeClr val="dk1"/>
              </a:solidFill>
              <a:latin typeface="Teko"/>
              <a:ea typeface="Teko"/>
              <a:cs typeface="Teko"/>
              <a:sym typeface="Teko"/>
            </a:endParaRPr>
          </a:p>
        </p:txBody>
      </p:sp>
      <p:pic>
        <p:nvPicPr>
          <p:cNvPr descr="çizgi film, insan yüzü, gökyüzü, ekran görüntüsü içeren bir resim&#10;&#10;Açıklama otomatik olarak oluşturuldu" id="235" name="Google Shape;235;p32"/>
          <p:cNvPicPr preferRelativeResize="0"/>
          <p:nvPr/>
        </p:nvPicPr>
        <p:blipFill rotWithShape="1">
          <a:blip r:embed="rId3">
            <a:alphaModFix/>
          </a:blip>
          <a:srcRect b="0" l="0" r="0" t="0"/>
          <a:stretch/>
        </p:blipFill>
        <p:spPr>
          <a:xfrm>
            <a:off x="9467850" y="4580943"/>
            <a:ext cx="2724150" cy="2277057"/>
          </a:xfrm>
          <a:prstGeom prst="rect">
            <a:avLst/>
          </a:prstGeom>
          <a:noFill/>
          <a:ln>
            <a:noFill/>
          </a:ln>
        </p:spPr>
      </p:pic>
      <p:pic>
        <p:nvPicPr>
          <p:cNvPr id="236" name="Google Shape;236;p32"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3"/>
          <p:cNvSpPr txBox="1"/>
          <p:nvPr/>
        </p:nvSpPr>
        <p:spPr>
          <a:xfrm>
            <a:off x="871417" y="1008169"/>
            <a:ext cx="7728900" cy="7218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5. Çevresel Faktörler</a:t>
            </a:r>
            <a:endParaRPr b="1" i="0" sz="2400" u="none" cap="none" strike="noStrike">
              <a:solidFill>
                <a:schemeClr val="dk1"/>
              </a:solidFill>
              <a:latin typeface="Teko"/>
              <a:ea typeface="Teko"/>
              <a:cs typeface="Teko"/>
              <a:sym typeface="Teko"/>
            </a:endParaRPr>
          </a:p>
        </p:txBody>
      </p:sp>
      <p:sp>
        <p:nvSpPr>
          <p:cNvPr id="242" name="Google Shape;242;p33"/>
          <p:cNvSpPr txBox="1"/>
          <p:nvPr/>
        </p:nvSpPr>
        <p:spPr>
          <a:xfrm>
            <a:off x="871417" y="1976572"/>
            <a:ext cx="6934113" cy="2954013"/>
          </a:xfrm>
          <a:prstGeom prst="rect">
            <a:avLst/>
          </a:prstGeom>
          <a:noFill/>
          <a:ln>
            <a:noFill/>
          </a:ln>
        </p:spPr>
        <p:txBody>
          <a:bodyPr anchorCtr="0" anchor="t" bIns="0" lIns="0" spcFirstLastPara="1" rIns="0" wrap="square" tIns="55225">
            <a:spAutoFit/>
          </a:bodyPr>
          <a:lstStyle/>
          <a:p>
            <a:pPr indent="-342900" lvl="0" marL="460376" marR="401955" rtl="0" algn="l">
              <a:lnSpc>
                <a:spcPct val="107500"/>
              </a:lnSpc>
              <a:spcBef>
                <a:spcPts val="0"/>
              </a:spcBef>
              <a:spcAft>
                <a:spcPts val="0"/>
              </a:spcAft>
              <a:buClr>
                <a:schemeClr val="dk1"/>
              </a:buClr>
              <a:buSzPts val="1951"/>
              <a:buFont typeface="Arial"/>
              <a:buChar char="•"/>
            </a:pPr>
            <a:r>
              <a:rPr b="0" i="0" lang="en-US" sz="2000" u="none" cap="none" strike="noStrike">
                <a:solidFill>
                  <a:schemeClr val="dk1"/>
                </a:solidFill>
                <a:latin typeface="Teko"/>
                <a:ea typeface="Teko"/>
                <a:cs typeface="Teko"/>
                <a:sym typeface="Teko"/>
              </a:rPr>
              <a:t>Toplumsal olarak maddeler, bağımlılık ve bağımlıya bakış</a:t>
            </a:r>
            <a:endParaRPr b="0" i="0" sz="2000" u="none" cap="none" strike="noStrike">
              <a:solidFill>
                <a:schemeClr val="dk1"/>
              </a:solidFill>
              <a:latin typeface="Teko"/>
              <a:ea typeface="Teko"/>
              <a:cs typeface="Teko"/>
              <a:sym typeface="Teko"/>
            </a:endParaRPr>
          </a:p>
          <a:p>
            <a:pPr indent="-342900" lvl="0" marL="452755" marR="0" rtl="0" algn="l">
              <a:lnSpc>
                <a:spcPct val="100000"/>
              </a:lnSpc>
              <a:spcBef>
                <a:spcPts val="2215"/>
              </a:spcBef>
              <a:spcAft>
                <a:spcPts val="0"/>
              </a:spcAft>
              <a:buClr>
                <a:schemeClr val="dk1"/>
              </a:buClr>
              <a:buSzPts val="1951"/>
              <a:buFont typeface="Arial"/>
              <a:buChar char="•"/>
            </a:pPr>
            <a:r>
              <a:rPr b="0" i="0" lang="en-US" sz="2000" u="none" cap="none" strike="noStrike">
                <a:solidFill>
                  <a:schemeClr val="dk1"/>
                </a:solidFill>
                <a:latin typeface="Teko"/>
                <a:ea typeface="Teko"/>
                <a:cs typeface="Teko"/>
                <a:sym typeface="Teko"/>
              </a:rPr>
              <a:t>Yasalar ve uygulanabilirlik</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135"/>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452755" marR="30480" rtl="0" algn="l">
              <a:lnSpc>
                <a:spcPct val="107500"/>
              </a:lnSpc>
              <a:spcBef>
                <a:spcPts val="0"/>
              </a:spcBef>
              <a:spcAft>
                <a:spcPts val="0"/>
              </a:spcAft>
              <a:buClr>
                <a:schemeClr val="dk1"/>
              </a:buClr>
              <a:buSzPts val="1951"/>
              <a:buFont typeface="Arial"/>
              <a:buChar char="•"/>
            </a:pPr>
            <a:r>
              <a:rPr b="0" i="0" lang="en-US" sz="2000" u="none" cap="none" strike="noStrike">
                <a:solidFill>
                  <a:schemeClr val="dk1"/>
                </a:solidFill>
                <a:latin typeface="Teko"/>
                <a:ea typeface="Teko"/>
                <a:cs typeface="Teko"/>
                <a:sym typeface="Teko"/>
              </a:rPr>
              <a:t>Ulaşılabilirliğin kolay olduğunun algılanması</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635"/>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452755" marR="0" rtl="0" algn="l">
              <a:lnSpc>
                <a:spcPct val="115250"/>
              </a:lnSpc>
              <a:spcBef>
                <a:spcPts val="5"/>
              </a:spcBef>
              <a:spcAft>
                <a:spcPts val="0"/>
              </a:spcAft>
              <a:buClr>
                <a:schemeClr val="dk1"/>
              </a:buClr>
              <a:buSzPts val="1951"/>
              <a:buFont typeface="Arial"/>
              <a:buChar char="•"/>
            </a:pPr>
            <a:r>
              <a:rPr b="0" i="0" lang="en-US" sz="2000" u="none" cap="none" strike="noStrike">
                <a:solidFill>
                  <a:schemeClr val="dk1"/>
                </a:solidFill>
                <a:latin typeface="Teko"/>
                <a:ea typeface="Teko"/>
                <a:cs typeface="Teko"/>
                <a:sym typeface="Teko"/>
              </a:rPr>
              <a:t>Yerel yönetimler ve yatırım eksiklikleri</a:t>
            </a:r>
            <a:endParaRPr b="0" i="0" sz="2000" u="none" cap="none" strike="noStrike">
              <a:solidFill>
                <a:schemeClr val="dk1"/>
              </a:solidFill>
              <a:latin typeface="Teko"/>
              <a:ea typeface="Teko"/>
              <a:cs typeface="Teko"/>
              <a:sym typeface="Teko"/>
            </a:endParaRPr>
          </a:p>
          <a:p>
            <a:pPr indent="-215900" lvl="0" marL="342900" marR="0" rtl="0" algn="l">
              <a:lnSpc>
                <a:spcPct val="100000"/>
              </a:lnSpc>
              <a:spcBef>
                <a:spcPts val="650"/>
              </a:spcBef>
              <a:spcAft>
                <a:spcPts val="0"/>
              </a:spcAft>
              <a:buClr>
                <a:schemeClr val="dk1"/>
              </a:buClr>
              <a:buSzPts val="2000"/>
              <a:buFont typeface="Arial"/>
              <a:buNone/>
            </a:pPr>
            <a:r>
              <a:t/>
            </a:r>
            <a:endParaRPr b="0" i="0" sz="2000" u="none" cap="none" strike="noStrike">
              <a:solidFill>
                <a:schemeClr val="dk1"/>
              </a:solidFill>
              <a:latin typeface="Teko"/>
              <a:ea typeface="Teko"/>
              <a:cs typeface="Teko"/>
              <a:sym typeface="Teko"/>
            </a:endParaRPr>
          </a:p>
          <a:p>
            <a:pPr indent="-342900" lvl="0" marL="393700" marR="0" rtl="0" algn="l">
              <a:lnSpc>
                <a:spcPct val="100000"/>
              </a:lnSpc>
              <a:spcBef>
                <a:spcPts val="0"/>
              </a:spcBef>
              <a:spcAft>
                <a:spcPts val="0"/>
              </a:spcAft>
              <a:buClr>
                <a:schemeClr val="dk1"/>
              </a:buClr>
              <a:buSzPts val="1951"/>
              <a:buFont typeface="Arial"/>
              <a:buChar char="•"/>
            </a:pPr>
            <a:r>
              <a:rPr b="0" i="0" lang="en-US" sz="2000" u="none" cap="none" strike="noStrike">
                <a:solidFill>
                  <a:schemeClr val="dk1"/>
                </a:solidFill>
                <a:latin typeface="Teko"/>
                <a:ea typeface="Teko"/>
                <a:cs typeface="Teko"/>
                <a:sym typeface="Teko"/>
              </a:rPr>
              <a:t>Yoksulluk ve işsizlik</a:t>
            </a:r>
            <a:endParaRPr b="0" i="0" sz="2000" u="none" cap="none" strike="noStrike">
              <a:solidFill>
                <a:schemeClr val="dk1"/>
              </a:solidFill>
              <a:latin typeface="Teko"/>
              <a:ea typeface="Teko"/>
              <a:cs typeface="Teko"/>
              <a:sym typeface="Teko"/>
            </a:endParaRPr>
          </a:p>
        </p:txBody>
      </p:sp>
      <p:pic>
        <p:nvPicPr>
          <p:cNvPr descr="çizim, taslak, resim, kişi, şahıs içeren bir resim" id="243" name="Google Shape;243;p33"/>
          <p:cNvPicPr preferRelativeResize="0"/>
          <p:nvPr/>
        </p:nvPicPr>
        <p:blipFill rotWithShape="1">
          <a:blip r:embed="rId3">
            <a:alphaModFix/>
          </a:blip>
          <a:srcRect b="0" l="0" r="0" t="0"/>
          <a:stretch/>
        </p:blipFill>
        <p:spPr>
          <a:xfrm>
            <a:off x="9133768" y="5136719"/>
            <a:ext cx="3058232" cy="1730316"/>
          </a:xfrm>
          <a:prstGeom prst="rect">
            <a:avLst/>
          </a:prstGeom>
          <a:noFill/>
          <a:ln>
            <a:noFill/>
          </a:ln>
        </p:spPr>
      </p:pic>
      <p:pic>
        <p:nvPicPr>
          <p:cNvPr id="244" name="Google Shape;244;p33"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4"/>
          <p:cNvSpPr txBox="1"/>
          <p:nvPr/>
        </p:nvSpPr>
        <p:spPr>
          <a:xfrm>
            <a:off x="871417" y="1449956"/>
            <a:ext cx="4838400" cy="3207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Beyin ve Bağımlılık</a:t>
            </a:r>
            <a:endParaRPr b="1" i="0" sz="2000" u="none" cap="none" strike="noStrike">
              <a:solidFill>
                <a:schemeClr val="dk1"/>
              </a:solidFill>
              <a:latin typeface="Teko"/>
              <a:ea typeface="Teko"/>
              <a:cs typeface="Teko"/>
              <a:sym typeface="Teko"/>
            </a:endParaRPr>
          </a:p>
        </p:txBody>
      </p:sp>
      <p:sp>
        <p:nvSpPr>
          <p:cNvPr id="250" name="Google Shape;250;p34"/>
          <p:cNvSpPr txBox="1"/>
          <p:nvPr/>
        </p:nvSpPr>
        <p:spPr>
          <a:xfrm>
            <a:off x="871417" y="2119630"/>
            <a:ext cx="5513070" cy="2618740"/>
          </a:xfrm>
          <a:prstGeom prst="rect">
            <a:avLst/>
          </a:prstGeom>
          <a:noFill/>
          <a:ln>
            <a:noFill/>
          </a:ln>
        </p:spPr>
        <p:txBody>
          <a:bodyPr anchorCtr="0" anchor="t" bIns="0" lIns="0" spcFirstLastPara="1" rIns="0" wrap="square" tIns="53325">
            <a:spAutoFit/>
          </a:bodyPr>
          <a:lstStyle/>
          <a:p>
            <a:pPr indent="-120650" lvl="0" marL="12700" marR="5080" rtl="0" algn="just">
              <a:lnSpc>
                <a:spcPct val="104999"/>
              </a:lnSpc>
              <a:spcBef>
                <a:spcPts val="0"/>
              </a:spcBef>
              <a:spcAft>
                <a:spcPts val="0"/>
              </a:spcAft>
              <a:buClr>
                <a:schemeClr val="dk1"/>
              </a:buClr>
              <a:buSzPts val="1900"/>
              <a:buFont typeface="Teko"/>
              <a:buChar char="•"/>
            </a:pPr>
            <a:r>
              <a:rPr b="0" i="0" lang="en-US" sz="2000" u="none" cap="none" strike="noStrike">
                <a:solidFill>
                  <a:schemeClr val="dk1"/>
                </a:solidFill>
                <a:latin typeface="Teko"/>
                <a:ea typeface="Teko"/>
                <a:cs typeface="Teko"/>
                <a:sym typeface="Teko"/>
              </a:rPr>
              <a:t>	Ergenlik döneminde, beyin gelimi sürmektedir ve her  alanı  henüz  işlevsel  değildir.  Bu  sebeple bağımlılık yapıcı maddelerin gelişmekte olan beyne verdiği zararlar kısa süreli değil, kalıcı olabilir.</a:t>
            </a:r>
            <a:endParaRPr b="0" i="0" sz="2000" u="none" cap="none" strike="noStrike">
              <a:solidFill>
                <a:schemeClr val="dk1"/>
              </a:solidFill>
              <a:latin typeface="Teko"/>
              <a:ea typeface="Teko"/>
              <a:cs typeface="Teko"/>
              <a:sym typeface="Teko"/>
            </a:endParaRPr>
          </a:p>
          <a:p>
            <a:pPr indent="0" lvl="0" marL="0" marR="0" rtl="0" algn="l">
              <a:lnSpc>
                <a:spcPct val="100000"/>
              </a:lnSpc>
              <a:spcBef>
                <a:spcPts val="869"/>
              </a:spcBef>
              <a:spcAft>
                <a:spcPts val="0"/>
              </a:spcAft>
              <a:buClr>
                <a:schemeClr val="dk1"/>
              </a:buClr>
              <a:buSzPts val="2000"/>
              <a:buFont typeface="Calibri"/>
              <a:buNone/>
            </a:pPr>
            <a:r>
              <a:t/>
            </a:r>
            <a:endParaRPr b="0" i="0" sz="2000" u="none" cap="none" strike="noStrike">
              <a:solidFill>
                <a:schemeClr val="dk1"/>
              </a:solidFill>
              <a:latin typeface="Teko"/>
              <a:ea typeface="Teko"/>
              <a:cs typeface="Teko"/>
              <a:sym typeface="Teko"/>
            </a:endParaRPr>
          </a:p>
          <a:p>
            <a:pPr indent="-120650" lvl="0" marL="12700" marR="5080" rtl="0" algn="just">
              <a:lnSpc>
                <a:spcPct val="104999"/>
              </a:lnSpc>
              <a:spcBef>
                <a:spcPts val="0"/>
              </a:spcBef>
              <a:spcAft>
                <a:spcPts val="0"/>
              </a:spcAft>
              <a:buClr>
                <a:schemeClr val="dk1"/>
              </a:buClr>
              <a:buSzPts val="1900"/>
              <a:buFont typeface="Teko"/>
              <a:buChar char="•"/>
            </a:pPr>
            <a:r>
              <a:rPr b="0" i="0" lang="en-US" sz="2000" u="none" cap="none" strike="noStrike">
                <a:solidFill>
                  <a:schemeClr val="dk1"/>
                </a:solidFill>
                <a:latin typeface="Teko"/>
                <a:ea typeface="Teko"/>
                <a:cs typeface="Teko"/>
                <a:sym typeface="Teko"/>
              </a:rPr>
              <a:t>	Madde  kullanıldıktan  sonra  kişi  rahat  konuşup ölçüsüzce  davranabilir.  Kullanmaya  devam  ettikçe becerileri  azalır,  kişinin  doğru  kararlar  alması, duygularını ve düşüncelerini kontrol etmesi zorlaşır</a:t>
            </a:r>
            <a:r>
              <a:rPr b="0" i="0" lang="en-US" sz="2000" u="none" cap="none" strike="noStrike">
                <a:solidFill>
                  <a:schemeClr val="dk1"/>
                </a:solidFill>
                <a:latin typeface="Calibri"/>
                <a:ea typeface="Calibri"/>
                <a:cs typeface="Calibri"/>
                <a:sym typeface="Calibri"/>
              </a:rPr>
              <a:t>.</a:t>
            </a:r>
            <a:endParaRPr b="0" i="0" sz="2000" u="none" cap="none" strike="noStrike">
              <a:solidFill>
                <a:schemeClr val="dk1"/>
              </a:solidFill>
              <a:latin typeface="Calibri"/>
              <a:ea typeface="Calibri"/>
              <a:cs typeface="Calibri"/>
              <a:sym typeface="Calibri"/>
            </a:endParaRPr>
          </a:p>
        </p:txBody>
      </p:sp>
      <p:pic>
        <p:nvPicPr>
          <p:cNvPr id="251" name="Google Shape;251;p34"/>
          <p:cNvPicPr preferRelativeResize="0"/>
          <p:nvPr/>
        </p:nvPicPr>
        <p:blipFill rotWithShape="1">
          <a:blip r:embed="rId3">
            <a:alphaModFix/>
          </a:blip>
          <a:srcRect b="0" l="0" r="0" t="0"/>
          <a:stretch/>
        </p:blipFill>
        <p:spPr>
          <a:xfrm>
            <a:off x="8971855" y="4524375"/>
            <a:ext cx="3319583" cy="2166504"/>
          </a:xfrm>
          <a:prstGeom prst="rect">
            <a:avLst/>
          </a:prstGeom>
          <a:noFill/>
          <a:ln>
            <a:noFill/>
          </a:ln>
        </p:spPr>
      </p:pic>
      <p:pic>
        <p:nvPicPr>
          <p:cNvPr id="252" name="Google Shape;252;p34"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nvSpPr>
        <p:spPr>
          <a:xfrm>
            <a:off x="975717" y="1233500"/>
            <a:ext cx="8264400" cy="3822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Bağımlılık Yapıcı Maddeler Nelerdir?</a:t>
            </a:r>
            <a:endParaRPr/>
          </a:p>
        </p:txBody>
      </p:sp>
      <p:sp>
        <p:nvSpPr>
          <p:cNvPr id="258" name="Google Shape;258;p35"/>
          <p:cNvSpPr txBox="1"/>
          <p:nvPr/>
        </p:nvSpPr>
        <p:spPr>
          <a:xfrm>
            <a:off x="871417" y="1615649"/>
            <a:ext cx="7713345" cy="3343479"/>
          </a:xfrm>
          <a:prstGeom prst="rect">
            <a:avLst/>
          </a:prstGeom>
          <a:noFill/>
          <a:ln>
            <a:noFill/>
          </a:ln>
        </p:spPr>
        <p:txBody>
          <a:bodyPr anchorCtr="0" anchor="t" bIns="0" lIns="0" spcFirstLastPara="1" rIns="0" wrap="square" tIns="12700">
            <a:spAutoFit/>
          </a:bodyPr>
          <a:lstStyle/>
          <a:p>
            <a:pPr indent="-133985" lvl="0" marL="159385" marR="0" rtl="0" algn="l">
              <a:lnSpc>
                <a:spcPct val="100000"/>
              </a:lnSpc>
              <a:spcBef>
                <a:spcPts val="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Sigara</a:t>
            </a:r>
            <a:endParaRPr b="0" i="0" sz="2000" u="none" cap="none" strike="noStrike">
              <a:solidFill>
                <a:schemeClr val="dk1"/>
              </a:solidFill>
              <a:latin typeface="Teko"/>
              <a:ea typeface="Teko"/>
              <a:cs typeface="Teko"/>
              <a:sym typeface="Teko"/>
            </a:endParaRPr>
          </a:p>
          <a:p>
            <a:pPr indent="-133985" lvl="0" marL="159385" marR="0" rtl="0" algn="l">
              <a:lnSpc>
                <a:spcPct val="100000"/>
              </a:lnSpc>
              <a:spcBef>
                <a:spcPts val="150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Alkol</a:t>
            </a:r>
            <a:endParaRPr b="0" i="0" sz="2000" u="none" cap="none" strike="noStrike">
              <a:solidFill>
                <a:schemeClr val="dk1"/>
              </a:solidFill>
              <a:latin typeface="Teko"/>
              <a:ea typeface="Teko"/>
              <a:cs typeface="Teko"/>
              <a:sym typeface="Teko"/>
            </a:endParaRPr>
          </a:p>
          <a:p>
            <a:pPr indent="-133985" lvl="0" marL="158750" marR="695960" rtl="0" algn="l">
              <a:lnSpc>
                <a:spcPct val="103099"/>
              </a:lnSpc>
              <a:spcBef>
                <a:spcPts val="143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Yatıştırıcı etkisi olan uyuşturucular: Afyon, Morfin, Eroin,Metadon, Kodein</a:t>
            </a:r>
            <a:endParaRPr b="0" i="0" sz="2000" u="none" cap="none" strike="noStrike">
              <a:solidFill>
                <a:schemeClr val="dk1"/>
              </a:solidFill>
              <a:latin typeface="Teko"/>
              <a:ea typeface="Teko"/>
              <a:cs typeface="Teko"/>
              <a:sym typeface="Teko"/>
            </a:endParaRPr>
          </a:p>
          <a:p>
            <a:pPr indent="-133985" lvl="0" marL="159385" marR="0" rtl="0" algn="l">
              <a:lnSpc>
                <a:spcPct val="100000"/>
              </a:lnSpc>
              <a:spcBef>
                <a:spcPts val="525"/>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Uyarıcı maddeler: Kokain, Amfetamin, Ecstasy, Metamfetamin, Captagon</a:t>
            </a:r>
            <a:endParaRPr b="0" i="0" sz="2000" u="none" cap="none" strike="noStrike">
              <a:solidFill>
                <a:schemeClr val="dk1"/>
              </a:solidFill>
              <a:latin typeface="Teko"/>
              <a:ea typeface="Teko"/>
              <a:cs typeface="Teko"/>
              <a:sym typeface="Teko"/>
            </a:endParaRPr>
          </a:p>
          <a:p>
            <a:pPr indent="-133985" lvl="0" marL="158750" marR="332740" rtl="0" algn="l">
              <a:lnSpc>
                <a:spcPct val="104999"/>
              </a:lnSpc>
              <a:spcBef>
                <a:spcPts val="182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Halusinojen maddeler: Esrar, LSD, Sihirli mantarlar, Herbal spices, (SK- Bonzai)</a:t>
            </a:r>
            <a:endParaRPr b="0" i="0" sz="2000" u="none" cap="none" strike="noStrike">
              <a:solidFill>
                <a:schemeClr val="dk1"/>
              </a:solidFill>
              <a:latin typeface="Teko"/>
              <a:ea typeface="Teko"/>
              <a:cs typeface="Teko"/>
              <a:sym typeface="Teko"/>
            </a:endParaRPr>
          </a:p>
          <a:p>
            <a:pPr indent="-133985" lvl="0" marL="159385" marR="0" rtl="0" algn="l">
              <a:lnSpc>
                <a:spcPct val="100000"/>
              </a:lnSpc>
              <a:spcBef>
                <a:spcPts val="730"/>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Reçete ile alınması gerektiği hâlde doktor kontrolü dışında kullanılan</a:t>
            </a:r>
            <a:endParaRPr b="0" i="0" sz="2000" u="none" cap="none" strike="noStrike">
              <a:solidFill>
                <a:schemeClr val="dk1"/>
              </a:solidFill>
              <a:latin typeface="Teko"/>
              <a:ea typeface="Teko"/>
              <a:cs typeface="Teko"/>
              <a:sym typeface="Teko"/>
            </a:endParaRPr>
          </a:p>
          <a:p>
            <a:pPr indent="0" lvl="0" marL="158750" marR="0" rtl="0" algn="l">
              <a:lnSpc>
                <a:spcPct val="100000"/>
              </a:lnSpc>
              <a:spcBef>
                <a:spcPts val="600"/>
              </a:spcBef>
              <a:spcAft>
                <a:spcPts val="0"/>
              </a:spcAft>
              <a:buNone/>
            </a:pPr>
            <a:r>
              <a:rPr b="0" i="0" lang="en-US" sz="2000" u="none" cap="none" strike="noStrike">
                <a:solidFill>
                  <a:schemeClr val="dk1"/>
                </a:solidFill>
                <a:latin typeface="Teko"/>
                <a:ea typeface="Teko"/>
                <a:cs typeface="Teko"/>
                <a:sym typeface="Teko"/>
              </a:rPr>
              <a:t>ilaçlar</a:t>
            </a:r>
            <a:endParaRPr b="0" i="0" sz="2000" u="none" cap="none" strike="noStrike">
              <a:solidFill>
                <a:schemeClr val="dk1"/>
              </a:solidFill>
              <a:latin typeface="Teko"/>
              <a:ea typeface="Teko"/>
              <a:cs typeface="Teko"/>
              <a:sym typeface="Teko"/>
            </a:endParaRPr>
          </a:p>
          <a:p>
            <a:pPr indent="-127000" lvl="0" marL="158750" marR="0" rtl="0" algn="l">
              <a:lnSpc>
                <a:spcPct val="100000"/>
              </a:lnSpc>
              <a:spcBef>
                <a:spcPts val="525"/>
              </a:spcBef>
              <a:spcAft>
                <a:spcPts val="0"/>
              </a:spcAft>
              <a:buClr>
                <a:schemeClr val="dk1"/>
              </a:buClr>
              <a:buSzPts val="2000"/>
              <a:buFont typeface="Helvetica Neue"/>
              <a:buChar char="▪"/>
            </a:pPr>
            <a:r>
              <a:rPr b="0" i="0" lang="en-US" sz="2000" u="none" cap="none" strike="noStrike">
                <a:solidFill>
                  <a:schemeClr val="dk1"/>
                </a:solidFill>
                <a:latin typeface="Teko"/>
                <a:ea typeface="Teko"/>
                <a:cs typeface="Teko"/>
                <a:sym typeface="Teko"/>
              </a:rPr>
              <a:t>Bazı yapıştırıcılar, tiner ve çakmak gazı gibi uçucu maddeler</a:t>
            </a:r>
            <a:endParaRPr b="0" i="0" sz="2000" u="none" cap="none" strike="noStrike">
              <a:solidFill>
                <a:schemeClr val="dk1"/>
              </a:solidFill>
              <a:latin typeface="Teko"/>
              <a:ea typeface="Teko"/>
              <a:cs typeface="Teko"/>
              <a:sym typeface="Teko"/>
            </a:endParaRPr>
          </a:p>
        </p:txBody>
      </p:sp>
      <p:pic>
        <p:nvPicPr>
          <p:cNvPr id="259" name="Google Shape;259;p35" title="azure logo.png"/>
          <p:cNvPicPr preferRelativeResize="0"/>
          <p:nvPr/>
        </p:nvPicPr>
        <p:blipFill>
          <a:blip r:embed="rId3">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36"/>
          <p:cNvPicPr preferRelativeResize="0"/>
          <p:nvPr/>
        </p:nvPicPr>
        <p:blipFill rotWithShape="1">
          <a:blip r:embed="rId3">
            <a:alphaModFix/>
          </a:blip>
          <a:srcRect b="19404" l="33370" r="18805" t="22076"/>
          <a:stretch/>
        </p:blipFill>
        <p:spPr>
          <a:xfrm>
            <a:off x="2305131" y="821175"/>
            <a:ext cx="7581738" cy="5215650"/>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265" name="Google Shape;265;p36"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nvSpPr>
        <p:spPr>
          <a:xfrm>
            <a:off x="2231542" y="476139"/>
            <a:ext cx="7728915" cy="805572"/>
          </a:xfrm>
          <a:prstGeom prst="rect">
            <a:avLst/>
          </a:prstGeom>
          <a:noFill/>
          <a:ln>
            <a:noFill/>
          </a:ln>
        </p:spPr>
        <p:txBody>
          <a:bodyPr anchorCtr="0" anchor="t" bIns="0" lIns="0" spcFirstLastPara="1" rIns="0" wrap="square" tIns="310100">
            <a:spAutoFit/>
          </a:bodyPr>
          <a:lstStyle/>
          <a:p>
            <a:pPr indent="0" lvl="0" marL="152273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Maddelerin Etki Süreleri</a:t>
            </a:r>
            <a:endParaRPr b="1" i="0" sz="3200" u="none" cap="none" strike="noStrike">
              <a:solidFill>
                <a:schemeClr val="dk1"/>
              </a:solidFill>
              <a:latin typeface="Teko"/>
              <a:ea typeface="Teko"/>
              <a:cs typeface="Teko"/>
              <a:sym typeface="Teko"/>
            </a:endParaRPr>
          </a:p>
        </p:txBody>
      </p:sp>
      <p:pic>
        <p:nvPicPr>
          <p:cNvPr id="271" name="Google Shape;271;p37"/>
          <p:cNvPicPr preferRelativeResize="0"/>
          <p:nvPr/>
        </p:nvPicPr>
        <p:blipFill rotWithShape="1">
          <a:blip r:embed="rId3">
            <a:alphaModFix/>
          </a:blip>
          <a:srcRect b="19599" l="40436" r="23585" t="30522"/>
          <a:stretch/>
        </p:blipFill>
        <p:spPr>
          <a:xfrm>
            <a:off x="2842590" y="1514908"/>
            <a:ext cx="6506817" cy="5071777"/>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272" name="Google Shape;272;p37"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8"/>
          <p:cNvSpPr txBox="1"/>
          <p:nvPr/>
        </p:nvSpPr>
        <p:spPr>
          <a:xfrm>
            <a:off x="871417" y="864033"/>
            <a:ext cx="7728915" cy="821995"/>
          </a:xfrm>
          <a:prstGeom prst="rect">
            <a:avLst/>
          </a:prstGeom>
          <a:noFill/>
          <a:ln>
            <a:noFill/>
          </a:ln>
        </p:spPr>
        <p:txBody>
          <a:bodyPr anchorCtr="0" anchor="t" bIns="0" lIns="0" spcFirstLastPara="1" rIns="0" wrap="square" tIns="352700">
            <a:spAutoFit/>
          </a:bodyPr>
          <a:lstStyle/>
          <a:p>
            <a:pPr indent="0" lvl="0" marL="165100" marR="5080" rtl="0" algn="l">
              <a:lnSpc>
                <a:spcPct val="110281"/>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Kişinin Madde Kullandığı Nasıl Anlaşılabilir?</a:t>
            </a:r>
            <a:endParaRPr/>
          </a:p>
        </p:txBody>
      </p:sp>
      <p:sp>
        <p:nvSpPr>
          <p:cNvPr id="278" name="Google Shape;278;p38"/>
          <p:cNvSpPr txBox="1"/>
          <p:nvPr/>
        </p:nvSpPr>
        <p:spPr>
          <a:xfrm>
            <a:off x="871417" y="2324851"/>
            <a:ext cx="6096000" cy="3413755"/>
          </a:xfrm>
          <a:prstGeom prst="rect">
            <a:avLst/>
          </a:prstGeom>
          <a:noFill/>
          <a:ln>
            <a:noFill/>
          </a:ln>
        </p:spPr>
        <p:txBody>
          <a:bodyPr anchorCtr="0" anchor="t" bIns="45700" lIns="91425" spcFirstLastPara="1" rIns="91425" wrap="square" tIns="45700">
            <a:spAutoFit/>
          </a:bodyPr>
          <a:lstStyle/>
          <a:p>
            <a:pPr indent="-445769" lvl="0" marL="458469" marR="0" rtl="0" algn="l">
              <a:lnSpc>
                <a:spcPct val="100000"/>
              </a:lnSpc>
              <a:spcBef>
                <a:spcPts val="0"/>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Kişisel görünüm</a:t>
            </a:r>
            <a:endParaRPr b="0" i="0" sz="2000" u="none" cap="none" strike="noStrike">
              <a:solidFill>
                <a:schemeClr val="dk1"/>
              </a:solidFill>
              <a:latin typeface="Teko"/>
              <a:ea typeface="Teko"/>
              <a:cs typeface="Teko"/>
              <a:sym typeface="Teko"/>
            </a:endParaRPr>
          </a:p>
          <a:p>
            <a:pPr indent="-445769" lvl="0" marL="458469" marR="0" rtl="0" algn="l">
              <a:lnSpc>
                <a:spcPct val="100000"/>
              </a:lnSpc>
              <a:spcBef>
                <a:spcPts val="2265"/>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Sağlıkla ilgili gözlenebilecek durumlar</a:t>
            </a:r>
            <a:endParaRPr b="0" i="0" sz="2000" u="none" cap="none" strike="noStrike">
              <a:solidFill>
                <a:schemeClr val="dk1"/>
              </a:solidFill>
              <a:latin typeface="Teko"/>
              <a:ea typeface="Teko"/>
              <a:cs typeface="Teko"/>
              <a:sym typeface="Teko"/>
            </a:endParaRPr>
          </a:p>
          <a:p>
            <a:pPr indent="-445769" lvl="0" marL="458469" marR="0" rtl="0" algn="l">
              <a:spcBef>
                <a:spcPts val="2265"/>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Kişisel alışkanlıklar ya da eylemler</a:t>
            </a:r>
            <a:endParaRPr b="0" i="0" sz="2000" u="none" cap="none" strike="noStrike">
              <a:solidFill>
                <a:schemeClr val="dk1"/>
              </a:solidFill>
              <a:latin typeface="Teko"/>
              <a:ea typeface="Teko"/>
              <a:cs typeface="Teko"/>
              <a:sym typeface="Teko"/>
            </a:endParaRPr>
          </a:p>
          <a:p>
            <a:pPr indent="-445769" lvl="0" marL="458469" marR="0" rtl="0" algn="l">
              <a:spcBef>
                <a:spcPts val="2265"/>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Davranışsal durumla ilgili gözlenebilecek değişimler</a:t>
            </a:r>
            <a:endParaRPr b="0" i="0" sz="2000" u="none" cap="none" strike="noStrike">
              <a:solidFill>
                <a:schemeClr val="dk1"/>
              </a:solidFill>
              <a:latin typeface="Teko"/>
              <a:ea typeface="Teko"/>
              <a:cs typeface="Teko"/>
              <a:sym typeface="Teko"/>
            </a:endParaRPr>
          </a:p>
          <a:p>
            <a:pPr indent="-445769" lvl="0" marL="458469" marR="0" rtl="0" algn="l">
              <a:spcBef>
                <a:spcPts val="2265"/>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Okulla ilgili gözlenebilecek durumlar</a:t>
            </a:r>
            <a:endParaRPr b="0" i="0" sz="2000" u="none" cap="none" strike="noStrike">
              <a:solidFill>
                <a:schemeClr val="dk1"/>
              </a:solidFill>
              <a:latin typeface="Teko"/>
              <a:ea typeface="Teko"/>
              <a:cs typeface="Teko"/>
              <a:sym typeface="Teko"/>
            </a:endParaRPr>
          </a:p>
          <a:p>
            <a:pPr indent="-445769" lvl="0" marL="458469" marR="0" rtl="0" algn="l">
              <a:spcBef>
                <a:spcPts val="2265"/>
              </a:spcBef>
              <a:spcAft>
                <a:spcPts val="0"/>
              </a:spcAft>
              <a:buClr>
                <a:schemeClr val="dk1"/>
              </a:buClr>
              <a:buSzPts val="1400"/>
              <a:buFont typeface="Teko"/>
              <a:buAutoNum type="arabicPeriod"/>
            </a:pPr>
            <a:r>
              <a:rPr b="0" i="0" lang="en-US" sz="2000" u="none" cap="none" strike="noStrike">
                <a:solidFill>
                  <a:schemeClr val="dk1"/>
                </a:solidFill>
                <a:latin typeface="Teko"/>
                <a:ea typeface="Teko"/>
                <a:cs typeface="Teko"/>
                <a:sym typeface="Teko"/>
              </a:rPr>
              <a:t>Ev yaşamı ve sosyal çevresi ile ilgili durumlar</a:t>
            </a:r>
            <a:endParaRPr b="0" i="0" sz="2000" u="none" cap="none" strike="noStrike">
              <a:solidFill>
                <a:schemeClr val="dk1"/>
              </a:solidFill>
              <a:latin typeface="Teko"/>
              <a:ea typeface="Teko"/>
              <a:cs typeface="Teko"/>
              <a:sym typeface="Teko"/>
            </a:endParaRPr>
          </a:p>
        </p:txBody>
      </p:sp>
      <p:pic>
        <p:nvPicPr>
          <p:cNvPr descr="çizim, çizgi film, taslak, resim içeren bir resim&#10;&#10;Açıklama otomatik olarak oluşturuldu" id="279" name="Google Shape;279;p38"/>
          <p:cNvPicPr preferRelativeResize="0"/>
          <p:nvPr/>
        </p:nvPicPr>
        <p:blipFill rotWithShape="1">
          <a:blip r:embed="rId3">
            <a:alphaModFix/>
          </a:blip>
          <a:srcRect b="0" l="0" r="0" t="0"/>
          <a:stretch/>
        </p:blipFill>
        <p:spPr>
          <a:xfrm>
            <a:off x="9264841" y="4796150"/>
            <a:ext cx="2915588" cy="2070885"/>
          </a:xfrm>
          <a:prstGeom prst="rect">
            <a:avLst/>
          </a:prstGeom>
          <a:noFill/>
          <a:ln>
            <a:noFill/>
          </a:ln>
        </p:spPr>
      </p:pic>
      <p:pic>
        <p:nvPicPr>
          <p:cNvPr id="280" name="Google Shape;280;p38"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9"/>
          <p:cNvSpPr txBox="1"/>
          <p:nvPr/>
        </p:nvSpPr>
        <p:spPr>
          <a:xfrm>
            <a:off x="871417" y="864033"/>
            <a:ext cx="7728915" cy="770314"/>
          </a:xfrm>
          <a:prstGeom prst="rect">
            <a:avLst/>
          </a:prstGeom>
          <a:noFill/>
          <a:ln>
            <a:noFill/>
          </a:ln>
        </p:spPr>
        <p:txBody>
          <a:bodyPr anchorCtr="0" anchor="t" bIns="0" lIns="0" spcFirstLastPara="1" rIns="0" wrap="square" tIns="352700">
            <a:spAutoFit/>
          </a:bodyPr>
          <a:lstStyle/>
          <a:p>
            <a:pPr indent="0" lvl="0" marL="165100" marR="5080" rtl="0" algn="l">
              <a:lnSpc>
                <a:spcPct val="147041"/>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Kişinin Madde Kullandığı Nasıl Anlaşılabilir?</a:t>
            </a:r>
            <a:endParaRPr/>
          </a:p>
        </p:txBody>
      </p:sp>
      <p:sp>
        <p:nvSpPr>
          <p:cNvPr id="286" name="Google Shape;286;p39"/>
          <p:cNvSpPr txBox="1"/>
          <p:nvPr/>
        </p:nvSpPr>
        <p:spPr>
          <a:xfrm>
            <a:off x="1034668" y="2184714"/>
            <a:ext cx="2497426" cy="289823"/>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1800" u="none" cap="none" strike="noStrike">
                <a:solidFill>
                  <a:schemeClr val="dk1"/>
                </a:solidFill>
                <a:latin typeface="Teko"/>
                <a:ea typeface="Teko"/>
                <a:cs typeface="Teko"/>
                <a:sym typeface="Teko"/>
              </a:rPr>
              <a:t>1. Kişisel görünüm</a:t>
            </a:r>
            <a:endParaRPr b="0" i="0" sz="1800" u="none" cap="none" strike="noStrike">
              <a:solidFill>
                <a:schemeClr val="dk1"/>
              </a:solidFill>
              <a:latin typeface="Teko"/>
              <a:ea typeface="Teko"/>
              <a:cs typeface="Teko"/>
              <a:sym typeface="Teko"/>
            </a:endParaRPr>
          </a:p>
        </p:txBody>
      </p:sp>
      <p:sp>
        <p:nvSpPr>
          <p:cNvPr id="287" name="Google Shape;287;p39"/>
          <p:cNvSpPr txBox="1"/>
          <p:nvPr/>
        </p:nvSpPr>
        <p:spPr>
          <a:xfrm>
            <a:off x="1106993" y="2765671"/>
            <a:ext cx="8023755" cy="2539157"/>
          </a:xfrm>
          <a:prstGeom prst="rect">
            <a:avLst/>
          </a:prstGeom>
          <a:noFill/>
          <a:ln>
            <a:noFill/>
          </a:ln>
        </p:spPr>
        <p:txBody>
          <a:bodyPr anchorCtr="0" anchor="t" bIns="0" lIns="0" spcFirstLastPara="1" rIns="0" wrap="square" tIns="12700">
            <a:spAutoFit/>
          </a:bodyPr>
          <a:lstStyle/>
          <a:p>
            <a:pPr indent="-342900" lvl="0" marL="3556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Dağınık bir görünüm ve yetersiz kişisel bakım</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Temizliğe özen göstermeme ve dikkat etmeme</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Kırmızı ya da kızarmış yanaklar, gözler ve yüz </a:t>
            </a:r>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Parmaklarda ya da dudaklarda is ya da yanıklar (eklemlerden aşağıya yanma) Kol ya da bacaklarında çeşitli izlerin varlığı (ya da bu izleri gizlemek için sıcak havada bile uzun kollu kıyafetlerle dolaşma)</a:t>
            </a:r>
            <a:endParaRPr b="0" i="0" sz="2000" u="none" cap="none" strike="noStrike">
              <a:solidFill>
                <a:schemeClr val="dk1"/>
              </a:solidFill>
              <a:latin typeface="Teko"/>
              <a:ea typeface="Teko"/>
              <a:cs typeface="Teko"/>
              <a:sym typeface="Teko"/>
            </a:endParaRPr>
          </a:p>
          <a:p>
            <a:pPr indent="-215900" lvl="0" marL="355600" marR="0" rtl="0" algn="l">
              <a:spcBef>
                <a:spcPts val="100"/>
              </a:spcBef>
              <a:spcAft>
                <a:spcPts val="0"/>
              </a:spcAft>
              <a:buClr>
                <a:schemeClr val="dk1"/>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12700" marR="0" rtl="0" algn="l">
              <a:lnSpc>
                <a:spcPct val="100000"/>
              </a:lnSpc>
              <a:spcBef>
                <a:spcPts val="100"/>
              </a:spcBef>
              <a:spcAft>
                <a:spcPts val="0"/>
              </a:spcAft>
              <a:buNone/>
            </a:pPr>
            <a:r>
              <a:t/>
            </a:r>
            <a:endParaRPr b="0" i="0" sz="2000" u="none" cap="none" strike="noStrike">
              <a:solidFill>
                <a:schemeClr val="dk1"/>
              </a:solidFill>
              <a:latin typeface="Calibri"/>
              <a:ea typeface="Calibri"/>
              <a:cs typeface="Calibri"/>
              <a:sym typeface="Calibri"/>
            </a:endParaRPr>
          </a:p>
        </p:txBody>
      </p:sp>
      <p:pic>
        <p:nvPicPr>
          <p:cNvPr descr="çizgi film, memeli, ekran görüntüsü, sanat içeren bir resim&#10;&#10;Açıklama otomatik olarak oluşturuldu" id="288" name="Google Shape;288;p39"/>
          <p:cNvPicPr preferRelativeResize="0"/>
          <p:nvPr/>
        </p:nvPicPr>
        <p:blipFill rotWithShape="1">
          <a:blip r:embed="rId3">
            <a:alphaModFix/>
          </a:blip>
          <a:srcRect b="0" l="0" r="0" t="0"/>
          <a:stretch/>
        </p:blipFill>
        <p:spPr>
          <a:xfrm>
            <a:off x="8694332" y="4737195"/>
            <a:ext cx="3764368" cy="2129840"/>
          </a:xfrm>
          <a:prstGeom prst="rect">
            <a:avLst/>
          </a:prstGeom>
          <a:noFill/>
          <a:ln>
            <a:noFill/>
          </a:ln>
        </p:spPr>
      </p:pic>
      <p:pic>
        <p:nvPicPr>
          <p:cNvPr id="289" name="Google Shape;289;p39"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nvSpPr>
        <p:spPr>
          <a:xfrm>
            <a:off x="871417" y="864033"/>
            <a:ext cx="7728915" cy="757425"/>
          </a:xfrm>
          <a:prstGeom prst="rect">
            <a:avLst/>
          </a:prstGeom>
          <a:noFill/>
          <a:ln>
            <a:noFill/>
          </a:ln>
        </p:spPr>
        <p:txBody>
          <a:bodyPr anchorCtr="0" anchor="t" bIns="0" lIns="0" spcFirstLastPara="1" rIns="0" wrap="square" tIns="352700">
            <a:spAutoFit/>
          </a:bodyPr>
          <a:lstStyle/>
          <a:p>
            <a:pPr indent="0" lvl="0" marL="165100" marR="5080" rtl="0" algn="l">
              <a:lnSpc>
                <a:spcPct val="17645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Kişinin Madde Kullandığı Nasıl Anlaşılabilir?</a:t>
            </a:r>
            <a:endParaRPr/>
          </a:p>
        </p:txBody>
      </p:sp>
      <p:sp>
        <p:nvSpPr>
          <p:cNvPr id="295" name="Google Shape;295;p40"/>
          <p:cNvSpPr txBox="1"/>
          <p:nvPr/>
        </p:nvSpPr>
        <p:spPr>
          <a:xfrm>
            <a:off x="1029970" y="2181448"/>
            <a:ext cx="5066030" cy="3911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Teko"/>
                <a:ea typeface="Teko"/>
                <a:cs typeface="Teko"/>
                <a:sym typeface="Teko"/>
              </a:rPr>
              <a:t>2. Sağlıkla ilgili gözlenebilecek durumlar</a:t>
            </a:r>
            <a:endParaRPr b="0" i="0" sz="2400" u="none" cap="none" strike="noStrike">
              <a:solidFill>
                <a:schemeClr val="dk1"/>
              </a:solidFill>
              <a:latin typeface="Teko"/>
              <a:ea typeface="Teko"/>
              <a:cs typeface="Teko"/>
              <a:sym typeface="Teko"/>
            </a:endParaRPr>
          </a:p>
        </p:txBody>
      </p:sp>
      <p:sp>
        <p:nvSpPr>
          <p:cNvPr id="296" name="Google Shape;296;p40"/>
          <p:cNvSpPr txBox="1"/>
          <p:nvPr/>
        </p:nvSpPr>
        <p:spPr>
          <a:xfrm>
            <a:off x="871417" y="2717740"/>
            <a:ext cx="6775087" cy="1603003"/>
          </a:xfrm>
          <a:prstGeom prst="rect">
            <a:avLst/>
          </a:prstGeom>
          <a:noFill/>
          <a:ln>
            <a:noFill/>
          </a:ln>
        </p:spPr>
        <p:txBody>
          <a:bodyPr anchorCtr="0" anchor="t" bIns="0" lIns="0" spcFirstLastPara="1" rIns="0" wrap="square" tIns="12700">
            <a:spAutoFit/>
          </a:bodyPr>
          <a:lstStyle/>
          <a:p>
            <a:pPr indent="-342900" lvl="0" marL="3556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Burun kanaması ve burun-ağız içerisinde hastalık dışı yaralar</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Soğuk algınlığı ve alerjiye bağlı olmayan burun akıntısı</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Nedensiz olarak sık hastalanma durumu</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Mide bulantısı ve kusmalar</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Aşırı uyku hali ya da uykusuzluk</a:t>
            </a:r>
            <a:endParaRPr b="0" i="0" sz="2000" u="none" cap="none" strike="noStrike">
              <a:solidFill>
                <a:schemeClr val="dk1"/>
              </a:solidFill>
              <a:latin typeface="Teko"/>
              <a:ea typeface="Teko"/>
              <a:cs typeface="Teko"/>
              <a:sym typeface="Teko"/>
            </a:endParaRPr>
          </a:p>
        </p:txBody>
      </p:sp>
      <p:pic>
        <p:nvPicPr>
          <p:cNvPr id="297" name="Google Shape;297;p40"/>
          <p:cNvPicPr preferRelativeResize="0"/>
          <p:nvPr/>
        </p:nvPicPr>
        <p:blipFill rotWithShape="1">
          <a:blip r:embed="rId3">
            <a:alphaModFix/>
          </a:blip>
          <a:srcRect b="0" l="0" r="0" t="0"/>
          <a:stretch/>
        </p:blipFill>
        <p:spPr>
          <a:xfrm>
            <a:off x="9335736" y="5234492"/>
            <a:ext cx="2773798" cy="1603003"/>
          </a:xfrm>
          <a:prstGeom prst="rect">
            <a:avLst/>
          </a:prstGeom>
          <a:noFill/>
          <a:ln>
            <a:noFill/>
          </a:ln>
        </p:spPr>
      </p:pic>
      <p:pic>
        <p:nvPicPr>
          <p:cNvPr id="298" name="Google Shape;298;p40"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txBox="1"/>
          <p:nvPr/>
        </p:nvSpPr>
        <p:spPr>
          <a:xfrm>
            <a:off x="871417" y="864033"/>
            <a:ext cx="7728915" cy="783201"/>
          </a:xfrm>
          <a:prstGeom prst="rect">
            <a:avLst/>
          </a:prstGeom>
          <a:noFill/>
          <a:ln>
            <a:noFill/>
          </a:ln>
        </p:spPr>
        <p:txBody>
          <a:bodyPr anchorCtr="0" anchor="t" bIns="0" lIns="0" spcFirstLastPara="1" rIns="0" wrap="square" tIns="352700">
            <a:spAutoFit/>
          </a:bodyPr>
          <a:lstStyle/>
          <a:p>
            <a:pPr indent="0" lvl="0" marL="165100" marR="5080" rtl="0" algn="l">
              <a:lnSpc>
                <a:spcPct val="126035"/>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Kişinin Madde Kullandığı Nasıl Anlaşılabilir?</a:t>
            </a:r>
            <a:endParaRPr/>
          </a:p>
        </p:txBody>
      </p:sp>
      <p:sp>
        <p:nvSpPr>
          <p:cNvPr id="304" name="Google Shape;304;p41"/>
          <p:cNvSpPr txBox="1"/>
          <p:nvPr/>
        </p:nvSpPr>
        <p:spPr>
          <a:xfrm>
            <a:off x="1097658" y="2165783"/>
            <a:ext cx="4244975" cy="3911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Teko"/>
                <a:ea typeface="Teko"/>
                <a:cs typeface="Teko"/>
                <a:sym typeface="Teko"/>
              </a:rPr>
              <a:t>3. Kişisel alışkanlıklar ve eylemler</a:t>
            </a:r>
            <a:endParaRPr b="0" i="0" sz="2400" u="none" cap="none" strike="noStrike">
              <a:solidFill>
                <a:schemeClr val="dk1"/>
              </a:solidFill>
              <a:latin typeface="Teko"/>
              <a:ea typeface="Teko"/>
              <a:cs typeface="Teko"/>
              <a:sym typeface="Teko"/>
            </a:endParaRPr>
          </a:p>
        </p:txBody>
      </p:sp>
      <p:sp>
        <p:nvSpPr>
          <p:cNvPr id="305" name="Google Shape;305;p41"/>
          <p:cNvSpPr txBox="1"/>
          <p:nvPr/>
        </p:nvSpPr>
        <p:spPr>
          <a:xfrm>
            <a:off x="871417" y="2672946"/>
            <a:ext cx="7129145" cy="2641749"/>
          </a:xfrm>
          <a:prstGeom prst="rect">
            <a:avLst/>
          </a:prstGeom>
          <a:noFill/>
          <a:ln>
            <a:noFill/>
          </a:ln>
        </p:spPr>
        <p:txBody>
          <a:bodyPr anchorCtr="0" anchor="t" bIns="0" lIns="0" spcFirstLastPara="1" rIns="0" wrap="square" tIns="53325">
            <a:spAutoFit/>
          </a:bodyPr>
          <a:lstStyle/>
          <a:p>
            <a:pPr indent="-342900" lvl="0" marL="355600" marR="116839" rtl="0" algn="l">
              <a:lnSpc>
                <a:spcPct val="104999"/>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Giysilerde ya da nefesinde sigara kokusu ya da alışılmamış kokuların varlığı</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73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Ailenin kontrolü dışında sıklıkla eve geç gelme ve evden erken çıkma</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7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Nakit parayı hızlı bir şekilde tüketme davranışı</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67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Aile bireyleri ve arkadaşlar arası ilişkilerde olumsuz süreçli değişimler</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7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Duygusal durumda değişiklikler ve duygusal istikrarsızlıklar</a:t>
            </a:r>
            <a:endParaRPr b="0" i="0" sz="2000" u="none" cap="none" strike="noStrike">
              <a:solidFill>
                <a:schemeClr val="dk1"/>
              </a:solidFill>
              <a:latin typeface="Teko"/>
              <a:ea typeface="Teko"/>
              <a:cs typeface="Teko"/>
              <a:sym typeface="Teko"/>
            </a:endParaRPr>
          </a:p>
          <a:p>
            <a:pPr indent="-342900" lvl="0" marL="355600" marR="9525" rtl="0" algn="l">
              <a:lnSpc>
                <a:spcPct val="106300"/>
              </a:lnSpc>
              <a:spcBef>
                <a:spcPts val="6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Genellikle içine kapanık, sessiz, çekingen, yorgun gözükme ve uyuşuk yapıya sahip olma</a:t>
            </a:r>
            <a:endParaRPr b="0" i="0" sz="2000" u="none" cap="none" strike="noStrike">
              <a:solidFill>
                <a:schemeClr val="dk1"/>
              </a:solidFill>
              <a:latin typeface="Teko"/>
              <a:ea typeface="Teko"/>
              <a:cs typeface="Teko"/>
              <a:sym typeface="Teko"/>
            </a:endParaRPr>
          </a:p>
        </p:txBody>
      </p:sp>
      <p:pic>
        <p:nvPicPr>
          <p:cNvPr descr="çizim, taslak, çocukların yaptığı resimler, kırpıntı çizim içeren bir resim" id="306" name="Google Shape;306;p41"/>
          <p:cNvPicPr preferRelativeResize="0"/>
          <p:nvPr/>
        </p:nvPicPr>
        <p:blipFill rotWithShape="1">
          <a:blip r:embed="rId3">
            <a:alphaModFix/>
          </a:blip>
          <a:srcRect b="0" l="0" r="0" t="0"/>
          <a:stretch/>
        </p:blipFill>
        <p:spPr>
          <a:xfrm>
            <a:off x="9865796" y="5522258"/>
            <a:ext cx="2311334" cy="1335741"/>
          </a:xfrm>
          <a:prstGeom prst="rect">
            <a:avLst/>
          </a:prstGeom>
          <a:noFill/>
          <a:ln>
            <a:noFill/>
          </a:ln>
        </p:spPr>
      </p:pic>
      <p:pic>
        <p:nvPicPr>
          <p:cNvPr id="307" name="Google Shape;307;p41"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nvSpPr>
        <p:spPr>
          <a:xfrm>
            <a:off x="871417" y="901148"/>
            <a:ext cx="7728915" cy="623503"/>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Bağımlılık Nedir?</a:t>
            </a:r>
            <a:endParaRPr b="1" i="0" sz="2000" u="none" cap="none" strike="noStrike">
              <a:solidFill>
                <a:schemeClr val="dk1"/>
              </a:solidFill>
              <a:latin typeface="Teko"/>
              <a:ea typeface="Teko"/>
              <a:cs typeface="Teko"/>
              <a:sym typeface="Teko"/>
            </a:endParaRPr>
          </a:p>
        </p:txBody>
      </p:sp>
      <p:sp>
        <p:nvSpPr>
          <p:cNvPr id="102" name="Google Shape;102;p15"/>
          <p:cNvSpPr txBox="1"/>
          <p:nvPr/>
        </p:nvSpPr>
        <p:spPr>
          <a:xfrm>
            <a:off x="871416" y="2257437"/>
            <a:ext cx="5224583" cy="1645194"/>
          </a:xfrm>
          <a:prstGeom prst="rect">
            <a:avLst/>
          </a:prstGeom>
          <a:noFill/>
          <a:ln>
            <a:noFill/>
          </a:ln>
        </p:spPr>
        <p:txBody>
          <a:bodyPr anchorCtr="0" anchor="t" bIns="0" lIns="0" spcFirstLastPara="1" rIns="0" wrap="square" tIns="38725">
            <a:spAutoFit/>
          </a:bodyPr>
          <a:lstStyle/>
          <a:p>
            <a:pPr indent="-342900" lvl="0" marL="355600" marR="5080" rtl="0" algn="l">
              <a:lnSpc>
                <a:spcPct val="917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Bağımlılık, kişinin bir şeye aşırı bağlanması ve bu durumdan zarar görmesine rağmen söz konusu madde veya davranışı terk edememesidir.</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1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Bağımlı kişi, kullandığı madde veya gerçekleştirdiği eylem üzerinde kontrolünü zamanla kaybeder.</a:t>
            </a:r>
            <a:endParaRPr b="0" i="0" sz="2000" u="none" cap="none" strike="noStrike">
              <a:solidFill>
                <a:schemeClr val="dk1"/>
              </a:solidFill>
              <a:latin typeface="Teko"/>
              <a:ea typeface="Teko"/>
              <a:cs typeface="Teko"/>
              <a:sym typeface="Teko"/>
            </a:endParaRPr>
          </a:p>
        </p:txBody>
      </p:sp>
      <p:pic>
        <p:nvPicPr>
          <p:cNvPr descr="çizim, taslak, kırpıntı çizim, çocukların yaptığı resimler içeren bir resim&#10;&#10;Açıklama otomatik olarak oluşturuldu" id="103" name="Google Shape;103;p15"/>
          <p:cNvPicPr preferRelativeResize="0"/>
          <p:nvPr/>
        </p:nvPicPr>
        <p:blipFill rotWithShape="1">
          <a:blip r:embed="rId3">
            <a:alphaModFix/>
          </a:blip>
          <a:srcRect b="0" l="0" r="0" t="0"/>
          <a:stretch/>
        </p:blipFill>
        <p:spPr>
          <a:xfrm>
            <a:off x="8971855" y="4154317"/>
            <a:ext cx="3089629" cy="2606218"/>
          </a:xfrm>
          <a:prstGeom prst="rect">
            <a:avLst/>
          </a:prstGeom>
          <a:noFill/>
          <a:ln>
            <a:noFill/>
          </a:ln>
        </p:spPr>
      </p:pic>
      <p:pic>
        <p:nvPicPr>
          <p:cNvPr id="104" name="Google Shape;104;p15"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2"/>
          <p:cNvSpPr txBox="1"/>
          <p:nvPr/>
        </p:nvSpPr>
        <p:spPr>
          <a:xfrm>
            <a:off x="871417" y="864033"/>
            <a:ext cx="7728915" cy="783201"/>
          </a:xfrm>
          <a:prstGeom prst="rect">
            <a:avLst/>
          </a:prstGeom>
          <a:noFill/>
          <a:ln>
            <a:noFill/>
          </a:ln>
        </p:spPr>
        <p:txBody>
          <a:bodyPr anchorCtr="0" anchor="t" bIns="0" lIns="0" spcFirstLastPara="1" rIns="0" wrap="square" tIns="352700">
            <a:spAutoFit/>
          </a:bodyPr>
          <a:lstStyle/>
          <a:p>
            <a:pPr indent="0" lvl="0" marL="165100" marR="5080" rtl="0" algn="l">
              <a:lnSpc>
                <a:spcPct val="126035"/>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Kişinin Madde Kullandığı Nasıl Anlaşılabilir?</a:t>
            </a:r>
            <a:endParaRPr/>
          </a:p>
        </p:txBody>
      </p:sp>
      <p:sp>
        <p:nvSpPr>
          <p:cNvPr id="313" name="Google Shape;313;p42"/>
          <p:cNvSpPr txBox="1"/>
          <p:nvPr/>
        </p:nvSpPr>
        <p:spPr>
          <a:xfrm>
            <a:off x="981477" y="2165783"/>
            <a:ext cx="3151252" cy="3911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Teko"/>
                <a:ea typeface="Teko"/>
                <a:cs typeface="Teko"/>
                <a:sym typeface="Teko"/>
              </a:rPr>
              <a:t>4. Davranışsal Değişimler</a:t>
            </a:r>
            <a:endParaRPr b="0" i="0" sz="2400" u="none" cap="none" strike="noStrike">
              <a:solidFill>
                <a:schemeClr val="dk1"/>
              </a:solidFill>
              <a:latin typeface="Teko"/>
              <a:ea typeface="Teko"/>
              <a:cs typeface="Teko"/>
              <a:sym typeface="Teko"/>
            </a:endParaRPr>
          </a:p>
        </p:txBody>
      </p:sp>
      <p:sp>
        <p:nvSpPr>
          <p:cNvPr id="314" name="Google Shape;314;p42"/>
          <p:cNvSpPr txBox="1"/>
          <p:nvPr/>
        </p:nvSpPr>
        <p:spPr>
          <a:xfrm>
            <a:off x="871417" y="2686916"/>
            <a:ext cx="7262495" cy="2421689"/>
          </a:xfrm>
          <a:prstGeom prst="rect">
            <a:avLst/>
          </a:prstGeom>
          <a:noFill/>
          <a:ln>
            <a:noFill/>
          </a:ln>
        </p:spPr>
        <p:txBody>
          <a:bodyPr anchorCtr="0" anchor="t" bIns="0" lIns="0" spcFirstLastPara="1" rIns="0" wrap="square" tIns="12700">
            <a:spAutoFit/>
          </a:bodyPr>
          <a:lstStyle/>
          <a:p>
            <a:pPr indent="-342900" lvl="0" marL="355600" marR="5080" rtl="0" algn="l">
              <a:lnSpc>
                <a:spcPct val="115599"/>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Aile bireyleri ve arkadaşlar arası ilişkilerde olumsuz süreçli değişimler Duygusal durumda değişiklikler ve duygusal istikrarsızlıklar (anlamsız gülme-ağlama)</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14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Gürültülü, kötü davranışlar</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0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Koordinasyon bozuklukları gibi dengede kalamama, tökezleme davranışları</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14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Genellikle içine kapanık, sessiz, çekingen, yorgun gözükme ve uyuşuk tutumlar.</a:t>
            </a:r>
            <a:endParaRPr b="0" i="0" sz="2000" u="none" cap="none" strike="noStrike">
              <a:solidFill>
                <a:schemeClr val="dk1"/>
              </a:solidFill>
              <a:latin typeface="Teko"/>
              <a:ea typeface="Teko"/>
              <a:cs typeface="Teko"/>
              <a:sym typeface="Teko"/>
            </a:endParaRPr>
          </a:p>
          <a:p>
            <a:pPr indent="0" lvl="0" marL="12700" marR="5080" rtl="0" algn="l">
              <a:lnSpc>
                <a:spcPct val="115599"/>
              </a:lnSpc>
              <a:spcBef>
                <a:spcPts val="100"/>
              </a:spcBef>
              <a:spcAft>
                <a:spcPts val="0"/>
              </a:spcAft>
              <a:buNone/>
            </a:pPr>
            <a:r>
              <a:t/>
            </a:r>
            <a:endParaRPr b="0" i="0" sz="2000" u="none" cap="none" strike="noStrike">
              <a:solidFill>
                <a:schemeClr val="dk1"/>
              </a:solidFill>
              <a:latin typeface="Calibri"/>
              <a:ea typeface="Calibri"/>
              <a:cs typeface="Calibri"/>
              <a:sym typeface="Calibri"/>
            </a:endParaRPr>
          </a:p>
        </p:txBody>
      </p:sp>
      <p:pic>
        <p:nvPicPr>
          <p:cNvPr id="315" name="Google Shape;315;p42" title="azure logo.png"/>
          <p:cNvPicPr preferRelativeResize="0"/>
          <p:nvPr/>
        </p:nvPicPr>
        <p:blipFill>
          <a:blip r:embed="rId3">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3"/>
          <p:cNvSpPr txBox="1"/>
          <p:nvPr/>
        </p:nvSpPr>
        <p:spPr>
          <a:xfrm>
            <a:off x="871417" y="864033"/>
            <a:ext cx="7728915" cy="787562"/>
          </a:xfrm>
          <a:prstGeom prst="rect">
            <a:avLst/>
          </a:prstGeom>
          <a:noFill/>
          <a:ln>
            <a:noFill/>
          </a:ln>
        </p:spPr>
        <p:txBody>
          <a:bodyPr anchorCtr="0" anchor="t" bIns="0" lIns="0" spcFirstLastPara="1" rIns="0" wrap="square" tIns="352700">
            <a:spAutoFit/>
          </a:bodyPr>
          <a:lstStyle/>
          <a:p>
            <a:pPr indent="0" lvl="0" marL="165100" marR="5080" rtl="0" algn="l">
              <a:lnSpc>
                <a:spcPct val="126035"/>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Kişinin Madde Kullandığı Nasıl Anlaşılabilir?</a:t>
            </a:r>
            <a:endParaRPr/>
          </a:p>
        </p:txBody>
      </p:sp>
      <p:sp>
        <p:nvSpPr>
          <p:cNvPr id="321" name="Google Shape;321;p43"/>
          <p:cNvSpPr txBox="1"/>
          <p:nvPr/>
        </p:nvSpPr>
        <p:spPr>
          <a:xfrm>
            <a:off x="1047738" y="2165783"/>
            <a:ext cx="3018790" cy="259045"/>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1600" u="none" cap="none" strike="noStrike">
                <a:solidFill>
                  <a:schemeClr val="dk1"/>
                </a:solidFill>
                <a:latin typeface="Teko"/>
                <a:ea typeface="Teko"/>
                <a:cs typeface="Teko"/>
                <a:sym typeface="Teko"/>
              </a:rPr>
              <a:t>5. Okulla İlgili Durumlar</a:t>
            </a:r>
            <a:endParaRPr b="0" i="0" sz="1600" u="none" cap="none" strike="noStrike">
              <a:solidFill>
                <a:schemeClr val="dk1"/>
              </a:solidFill>
              <a:latin typeface="Teko"/>
              <a:ea typeface="Teko"/>
              <a:cs typeface="Teko"/>
              <a:sym typeface="Teko"/>
            </a:endParaRPr>
          </a:p>
        </p:txBody>
      </p:sp>
      <p:sp>
        <p:nvSpPr>
          <p:cNvPr id="322" name="Google Shape;322;p43"/>
          <p:cNvSpPr txBox="1"/>
          <p:nvPr/>
        </p:nvSpPr>
        <p:spPr>
          <a:xfrm>
            <a:off x="911041" y="2746402"/>
            <a:ext cx="5728166" cy="1554656"/>
          </a:xfrm>
          <a:prstGeom prst="rect">
            <a:avLst/>
          </a:prstGeom>
          <a:noFill/>
          <a:ln>
            <a:noFill/>
          </a:ln>
        </p:spPr>
        <p:txBody>
          <a:bodyPr anchorCtr="0" anchor="t" bIns="0" lIns="0" spcFirstLastPara="1" rIns="0" wrap="square" tIns="53325">
            <a:spAutoFit/>
          </a:bodyPr>
          <a:lstStyle/>
          <a:p>
            <a:pPr indent="-342900" lvl="0" marL="354965" marR="5080" rtl="0" algn="l">
              <a:lnSpc>
                <a:spcPct val="104999"/>
              </a:lnSpc>
              <a:spcBef>
                <a:spcPts val="0"/>
              </a:spcBef>
              <a:spcAft>
                <a:spcPts val="0"/>
              </a:spcAft>
              <a:buClr>
                <a:schemeClr val="dk1"/>
              </a:buClr>
              <a:buSzPts val="1400"/>
              <a:buFont typeface="Arial"/>
              <a:buChar char="•"/>
            </a:pPr>
            <a:r>
              <a:rPr b="0" i="0" lang="en-US" sz="2000" u="none" cap="none" strike="noStrike">
                <a:solidFill>
                  <a:schemeClr val="dk1"/>
                </a:solidFill>
                <a:latin typeface="Teko"/>
                <a:ea typeface="Teko"/>
                <a:cs typeface="Teko"/>
                <a:sym typeface="Teko"/>
              </a:rPr>
              <a:t>Okuldan nedensiz olarak sıklıkla kaçma davranışı,</a:t>
            </a:r>
            <a:endParaRPr/>
          </a:p>
          <a:p>
            <a:pPr indent="-342900" lvl="0" marL="354965" marR="5080" rtl="0" algn="l">
              <a:lnSpc>
                <a:spcPct val="104999"/>
              </a:lnSpc>
              <a:spcBef>
                <a:spcPts val="420"/>
              </a:spcBef>
              <a:spcAft>
                <a:spcPts val="0"/>
              </a:spcAft>
              <a:buClr>
                <a:schemeClr val="dk1"/>
              </a:buClr>
              <a:buSzPts val="1400"/>
              <a:buFont typeface="Arial"/>
              <a:buChar char="•"/>
            </a:pPr>
            <a:r>
              <a:rPr b="0" i="0" lang="en-US" sz="2000" u="none" cap="none" strike="noStrike">
                <a:solidFill>
                  <a:schemeClr val="dk1"/>
                </a:solidFill>
                <a:latin typeface="Teko"/>
                <a:ea typeface="Teko"/>
                <a:cs typeface="Teko"/>
                <a:sym typeface="Teko"/>
              </a:rPr>
              <a:t>Ders dışı etkinliklere, sosyal ve kültürel aktivitelere karşı ilgisiz kalma,</a:t>
            </a:r>
            <a:endParaRPr/>
          </a:p>
          <a:p>
            <a:pPr indent="-342900" lvl="0" marL="354965" marR="5080" rtl="0" algn="l">
              <a:lnSpc>
                <a:spcPct val="104999"/>
              </a:lnSpc>
              <a:spcBef>
                <a:spcPts val="420"/>
              </a:spcBef>
              <a:spcAft>
                <a:spcPts val="0"/>
              </a:spcAft>
              <a:buClr>
                <a:schemeClr val="dk1"/>
              </a:buClr>
              <a:buSzPts val="1400"/>
              <a:buFont typeface="Arial"/>
              <a:buChar char="•"/>
            </a:pPr>
            <a:r>
              <a:rPr b="0" i="0" lang="en-US" sz="2000" u="none" cap="none" strike="noStrike">
                <a:solidFill>
                  <a:schemeClr val="dk1"/>
                </a:solidFill>
                <a:latin typeface="Teko"/>
                <a:ea typeface="Teko"/>
                <a:cs typeface="Teko"/>
                <a:sym typeface="Teko"/>
              </a:rPr>
              <a:t>Okul ile ilgili sorumluluklarını yerine getirememe,</a:t>
            </a:r>
            <a:endParaRPr/>
          </a:p>
          <a:p>
            <a:pPr indent="-342900" lvl="0" marL="354965" marR="5080" rtl="0" algn="l">
              <a:lnSpc>
                <a:spcPct val="104999"/>
              </a:lnSpc>
              <a:spcBef>
                <a:spcPts val="420"/>
              </a:spcBef>
              <a:spcAft>
                <a:spcPts val="0"/>
              </a:spcAft>
              <a:buClr>
                <a:schemeClr val="dk1"/>
              </a:buClr>
              <a:buSzPts val="1400"/>
              <a:buFont typeface="Arial"/>
              <a:buChar char="•"/>
            </a:pPr>
            <a:r>
              <a:rPr b="0" i="0" lang="en-US" sz="2000" u="none" cap="none" strike="noStrike">
                <a:solidFill>
                  <a:schemeClr val="dk1"/>
                </a:solidFill>
                <a:latin typeface="Teko"/>
                <a:ea typeface="Teko"/>
                <a:cs typeface="Teko"/>
                <a:sym typeface="Teko"/>
              </a:rPr>
              <a:t>Ders notlarında beklenmeyen ani düşüş</a:t>
            </a:r>
            <a:r>
              <a:rPr b="0" i="0" lang="en-US" sz="2000" u="none" cap="none" strike="noStrike">
                <a:solidFill>
                  <a:schemeClr val="dk1"/>
                </a:solidFill>
                <a:latin typeface="Calibri"/>
                <a:ea typeface="Calibri"/>
                <a:cs typeface="Calibri"/>
                <a:sym typeface="Calibri"/>
              </a:rPr>
              <a:t>.</a:t>
            </a:r>
            <a:endParaRPr b="0" i="0" sz="2000" u="none" cap="none" strike="noStrike">
              <a:solidFill>
                <a:schemeClr val="dk1"/>
              </a:solidFill>
              <a:latin typeface="Calibri"/>
              <a:ea typeface="Calibri"/>
              <a:cs typeface="Calibri"/>
              <a:sym typeface="Calibri"/>
            </a:endParaRPr>
          </a:p>
        </p:txBody>
      </p:sp>
      <p:pic>
        <p:nvPicPr>
          <p:cNvPr descr="çizim, resim, taslak, çocukların yaptığı resimler içeren bir resim" id="323" name="Google Shape;323;p43"/>
          <p:cNvPicPr preferRelativeResize="0"/>
          <p:nvPr/>
        </p:nvPicPr>
        <p:blipFill rotWithShape="1">
          <a:blip r:embed="rId3">
            <a:alphaModFix/>
          </a:blip>
          <a:srcRect b="0" l="0" r="0" t="0"/>
          <a:stretch/>
        </p:blipFill>
        <p:spPr>
          <a:xfrm>
            <a:off x="9655514" y="4792821"/>
            <a:ext cx="2536486" cy="2065179"/>
          </a:xfrm>
          <a:prstGeom prst="rect">
            <a:avLst/>
          </a:prstGeom>
          <a:noFill/>
          <a:ln>
            <a:noFill/>
          </a:ln>
        </p:spPr>
      </p:pic>
      <p:pic>
        <p:nvPicPr>
          <p:cNvPr id="324" name="Google Shape;324;p43"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4"/>
          <p:cNvSpPr txBox="1"/>
          <p:nvPr/>
        </p:nvSpPr>
        <p:spPr>
          <a:xfrm>
            <a:off x="871417" y="864033"/>
            <a:ext cx="7728915" cy="770314"/>
          </a:xfrm>
          <a:prstGeom prst="rect">
            <a:avLst/>
          </a:prstGeom>
          <a:noFill/>
          <a:ln>
            <a:noFill/>
          </a:ln>
        </p:spPr>
        <p:txBody>
          <a:bodyPr anchorCtr="0" anchor="t" bIns="0" lIns="0" spcFirstLastPara="1" rIns="0" wrap="square" tIns="352700">
            <a:spAutoFit/>
          </a:bodyPr>
          <a:lstStyle/>
          <a:p>
            <a:pPr indent="0" lvl="0" marL="165100" marR="5080" rtl="0" algn="l">
              <a:lnSpc>
                <a:spcPct val="147041"/>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Kişinin Madde Kullandığı Nasıl Anlaşılabilir?</a:t>
            </a:r>
            <a:endParaRPr/>
          </a:p>
        </p:txBody>
      </p:sp>
      <p:sp>
        <p:nvSpPr>
          <p:cNvPr id="330" name="Google Shape;330;p44"/>
          <p:cNvSpPr txBox="1"/>
          <p:nvPr/>
        </p:nvSpPr>
        <p:spPr>
          <a:xfrm>
            <a:off x="994729" y="2165783"/>
            <a:ext cx="5865495" cy="320601"/>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000" u="none" cap="none" strike="noStrike">
                <a:solidFill>
                  <a:schemeClr val="dk1"/>
                </a:solidFill>
                <a:latin typeface="Teko"/>
                <a:ea typeface="Teko"/>
                <a:cs typeface="Teko"/>
                <a:sym typeface="Teko"/>
              </a:rPr>
              <a:t>6. Ev Yaşamı ve Sosyal Çevreyle İlgili Durumlar</a:t>
            </a:r>
            <a:endParaRPr b="0" i="0" sz="2000" u="none" cap="none" strike="noStrike">
              <a:solidFill>
                <a:schemeClr val="dk1"/>
              </a:solidFill>
              <a:latin typeface="Teko"/>
              <a:ea typeface="Teko"/>
              <a:cs typeface="Teko"/>
              <a:sym typeface="Teko"/>
            </a:endParaRPr>
          </a:p>
        </p:txBody>
      </p:sp>
      <p:sp>
        <p:nvSpPr>
          <p:cNvPr id="331" name="Google Shape;331;p44"/>
          <p:cNvSpPr txBox="1"/>
          <p:nvPr/>
        </p:nvSpPr>
        <p:spPr>
          <a:xfrm>
            <a:off x="577582" y="2737172"/>
            <a:ext cx="8022749" cy="1991186"/>
          </a:xfrm>
          <a:prstGeom prst="rect">
            <a:avLst/>
          </a:prstGeom>
          <a:noFill/>
          <a:ln>
            <a:noFill/>
          </a:ln>
        </p:spPr>
        <p:txBody>
          <a:bodyPr anchorCtr="0" anchor="t" bIns="45700" lIns="91425" spcFirstLastPara="1" rIns="91425" wrap="square" tIns="45700">
            <a:spAutoFit/>
          </a:bodyPr>
          <a:lstStyle/>
          <a:p>
            <a:pPr indent="-342900" lvl="0" marL="638175" marR="227329"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Evde bulunan ecza dolabındaki ya da aile bireylerinin kullandığı ilaçların hızlı bir şekilde azalması</a:t>
            </a:r>
            <a:endParaRPr b="0" i="0" sz="2000" u="none" cap="none" strike="noStrike">
              <a:solidFill>
                <a:schemeClr val="dk1"/>
              </a:solidFill>
              <a:latin typeface="Teko"/>
              <a:ea typeface="Teko"/>
              <a:cs typeface="Teko"/>
              <a:sym typeface="Teko"/>
            </a:endParaRPr>
          </a:p>
          <a:p>
            <a:pPr indent="-342900" lvl="0" marL="638175" marR="227329" rtl="0" algn="l">
              <a:lnSpc>
                <a:spcPct val="100000"/>
              </a:lnSpc>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Evde bulunan, aile büyüklerine ait olan sigara paketinin hızlı bir şekilde tükenmesi</a:t>
            </a:r>
            <a:endParaRPr b="0" i="0" sz="2000" u="none" cap="none" strike="noStrike">
              <a:solidFill>
                <a:schemeClr val="dk1"/>
              </a:solidFill>
              <a:latin typeface="Teko"/>
              <a:ea typeface="Teko"/>
              <a:cs typeface="Teko"/>
              <a:sym typeface="Teko"/>
            </a:endParaRPr>
          </a:p>
          <a:p>
            <a:pPr indent="-342900" lvl="0" marL="638175" marR="227329" rtl="0" algn="l">
              <a:lnSpc>
                <a:spcPct val="100000"/>
              </a:lnSpc>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Evde vitrinde süs olarak duran alkol şişelerinin kapaklarının açılmış olması ya da kullanılması</a:t>
            </a:r>
            <a:endParaRPr b="0" i="0" sz="2000" u="none" cap="none" strike="noStrike">
              <a:solidFill>
                <a:schemeClr val="dk1"/>
              </a:solidFill>
              <a:latin typeface="Teko"/>
              <a:ea typeface="Teko"/>
              <a:cs typeface="Teko"/>
              <a:sym typeface="Teko"/>
            </a:endParaRPr>
          </a:p>
          <a:p>
            <a:pPr indent="-342900" lvl="0" marL="638175" marR="339090" rtl="0" algn="l">
              <a:lnSpc>
                <a:spcPct val="139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Evde bulunan değerli eşyaların kaybolması ve çevresinden sürekli borç isteme</a:t>
            </a:r>
            <a:endParaRPr b="0" i="0" sz="2000" u="none" cap="none" strike="noStrike">
              <a:solidFill>
                <a:schemeClr val="dk1"/>
              </a:solidFill>
              <a:latin typeface="Teko"/>
              <a:ea typeface="Teko"/>
              <a:cs typeface="Teko"/>
              <a:sym typeface="Teko"/>
            </a:endParaRPr>
          </a:p>
        </p:txBody>
      </p:sp>
      <p:pic>
        <p:nvPicPr>
          <p:cNvPr descr="metin, kırpıntı çizim, çizim, şişe içeren bir resim" id="332" name="Google Shape;332;p44"/>
          <p:cNvPicPr preferRelativeResize="0"/>
          <p:nvPr/>
        </p:nvPicPr>
        <p:blipFill rotWithShape="1">
          <a:blip r:embed="rId3">
            <a:alphaModFix/>
          </a:blip>
          <a:srcRect b="0" l="0" r="0" t="0"/>
          <a:stretch/>
        </p:blipFill>
        <p:spPr>
          <a:xfrm>
            <a:off x="9605913" y="5008532"/>
            <a:ext cx="2496368" cy="1849468"/>
          </a:xfrm>
          <a:prstGeom prst="rect">
            <a:avLst/>
          </a:prstGeom>
          <a:noFill/>
          <a:ln>
            <a:noFill/>
          </a:ln>
        </p:spPr>
      </p:pic>
      <p:pic>
        <p:nvPicPr>
          <p:cNvPr id="333" name="Google Shape;333;p44"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5"/>
          <p:cNvSpPr txBox="1"/>
          <p:nvPr/>
        </p:nvSpPr>
        <p:spPr>
          <a:xfrm>
            <a:off x="871417" y="476139"/>
            <a:ext cx="9059310" cy="1071028"/>
          </a:xfrm>
          <a:prstGeom prst="rect">
            <a:avLst/>
          </a:prstGeom>
          <a:noFill/>
          <a:ln>
            <a:noFill/>
          </a:ln>
        </p:spPr>
        <p:txBody>
          <a:bodyPr anchorCtr="0" anchor="t" bIns="0" lIns="0" spcFirstLastPara="1" rIns="0" wrap="square" tIns="572975">
            <a:spAutoFit/>
          </a:bodyPr>
          <a:lstStyle/>
          <a:p>
            <a:pPr indent="0" lvl="0" marL="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Madde Kullanımından Şüphelenildiğinde</a:t>
            </a:r>
            <a:endParaRPr b="1" i="0" sz="3200" u="none" cap="none" strike="noStrike">
              <a:solidFill>
                <a:schemeClr val="dk1"/>
              </a:solidFill>
              <a:latin typeface="Teko"/>
              <a:ea typeface="Teko"/>
              <a:cs typeface="Teko"/>
              <a:sym typeface="Teko"/>
            </a:endParaRPr>
          </a:p>
        </p:txBody>
      </p:sp>
      <p:sp>
        <p:nvSpPr>
          <p:cNvPr id="339" name="Google Shape;339;p45"/>
          <p:cNvSpPr txBox="1"/>
          <p:nvPr/>
        </p:nvSpPr>
        <p:spPr>
          <a:xfrm>
            <a:off x="871417" y="2051568"/>
            <a:ext cx="7066636" cy="147732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Sakin olun gençle ve sosyal çevresiyle doğru bir iletişim kurun,</a:t>
            </a:r>
            <a:endParaRPr/>
          </a:p>
          <a:p>
            <a:pPr indent="-342900" lvl="0" marL="34290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Kendinizi hazır hissettiğinizde ve korkutmadan konuşun,</a:t>
            </a:r>
            <a:endParaRPr/>
          </a:p>
          <a:p>
            <a:pPr indent="-342900" lvl="0" marL="34290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Gizliliğine önem verin,</a:t>
            </a:r>
            <a:endParaRPr/>
          </a:p>
          <a:p>
            <a:pPr indent="-342900" lvl="0" marL="34290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Seçenekler sunun,</a:t>
            </a:r>
            <a:endParaRPr/>
          </a:p>
          <a:p>
            <a:pPr indent="-342900" lvl="0" marL="34290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Teko"/>
                <a:ea typeface="Teko"/>
                <a:cs typeface="Teko"/>
                <a:sym typeface="Teko"/>
              </a:rPr>
              <a:t>Profesyonel yardım alın.</a:t>
            </a:r>
            <a:endParaRPr/>
          </a:p>
        </p:txBody>
      </p:sp>
      <p:pic>
        <p:nvPicPr>
          <p:cNvPr descr="kırpıntı çizim, çizgi film, çizim içeren bir resim&#10;&#10;Açıklama otomatik olarak oluşturuldu" id="340" name="Google Shape;340;p45"/>
          <p:cNvPicPr preferRelativeResize="0"/>
          <p:nvPr/>
        </p:nvPicPr>
        <p:blipFill rotWithShape="1">
          <a:blip r:embed="rId3">
            <a:alphaModFix/>
          </a:blip>
          <a:srcRect b="0" l="0" r="0" t="0"/>
          <a:stretch/>
        </p:blipFill>
        <p:spPr>
          <a:xfrm>
            <a:off x="9631726" y="4753408"/>
            <a:ext cx="2560274" cy="2104592"/>
          </a:xfrm>
          <a:prstGeom prst="rect">
            <a:avLst/>
          </a:prstGeom>
          <a:noFill/>
          <a:ln>
            <a:noFill/>
          </a:ln>
        </p:spPr>
      </p:pic>
      <p:pic>
        <p:nvPicPr>
          <p:cNvPr id="341" name="Google Shape;341;p45"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6"/>
          <p:cNvSpPr txBox="1"/>
          <p:nvPr/>
        </p:nvSpPr>
        <p:spPr>
          <a:xfrm>
            <a:off x="871417" y="476139"/>
            <a:ext cx="9059310" cy="1071028"/>
          </a:xfrm>
          <a:prstGeom prst="rect">
            <a:avLst/>
          </a:prstGeom>
          <a:noFill/>
          <a:ln>
            <a:noFill/>
          </a:ln>
        </p:spPr>
        <p:txBody>
          <a:bodyPr anchorCtr="0" anchor="t" bIns="0" lIns="0" spcFirstLastPara="1" rIns="0" wrap="square" tIns="572975">
            <a:spAutoFit/>
          </a:bodyPr>
          <a:lstStyle/>
          <a:p>
            <a:pPr indent="0" lvl="0" marL="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Madde Kullanımından Şüphelenildiğinde</a:t>
            </a:r>
            <a:endParaRPr b="1" i="0" sz="3200" u="none" cap="none" strike="noStrike">
              <a:solidFill>
                <a:schemeClr val="dk1"/>
              </a:solidFill>
              <a:latin typeface="Teko"/>
              <a:ea typeface="Teko"/>
              <a:cs typeface="Teko"/>
              <a:sym typeface="Teko"/>
            </a:endParaRPr>
          </a:p>
        </p:txBody>
      </p:sp>
      <p:sp>
        <p:nvSpPr>
          <p:cNvPr id="347" name="Google Shape;347;p46"/>
          <p:cNvSpPr txBox="1"/>
          <p:nvPr/>
        </p:nvSpPr>
        <p:spPr>
          <a:xfrm>
            <a:off x="871417" y="1953169"/>
            <a:ext cx="9239992" cy="1938992"/>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Suçlamaktan ve yargılamaktan kaçının</a:t>
            </a:r>
            <a:endParaRPr b="0" i="0" sz="2000" u="none" cap="none" strike="noStrike">
              <a:solidFill>
                <a:schemeClr val="dk1"/>
              </a:solidFill>
              <a:latin typeface="Teko"/>
              <a:ea typeface="Teko"/>
              <a:cs typeface="Teko"/>
              <a:sym typeface="Teko"/>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İletişim kurmaktan vazgeçmeyin, pes etmeyin</a:t>
            </a:r>
            <a:endParaRPr b="0" i="0" sz="2000" u="none" cap="none" strike="noStrike">
              <a:solidFill>
                <a:schemeClr val="dk1"/>
              </a:solidFill>
              <a:latin typeface="Teko"/>
              <a:ea typeface="Teko"/>
              <a:cs typeface="Teko"/>
              <a:sym typeface="Teko"/>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Yanında olduğunuzu ve destek alma noktasında  yardımcı olabileceğinizi hissettirin</a:t>
            </a:r>
            <a:endParaRPr b="0" i="0" sz="2000" u="none" cap="none" strike="noStrike">
              <a:solidFill>
                <a:schemeClr val="dk1"/>
              </a:solidFill>
              <a:latin typeface="Teko"/>
              <a:ea typeface="Teko"/>
              <a:cs typeface="Teko"/>
              <a:sym typeface="Teko"/>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Tehdit etmeyin</a:t>
            </a:r>
            <a:endParaRPr b="0" i="0" sz="2000" u="none" cap="none" strike="noStrike">
              <a:solidFill>
                <a:schemeClr val="dk1"/>
              </a:solidFill>
              <a:latin typeface="Teko"/>
              <a:ea typeface="Teko"/>
              <a:cs typeface="Teko"/>
              <a:sym typeface="Teko"/>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Bir uzmandan destek alınması gerektiğini vurgulayın</a:t>
            </a:r>
            <a:endParaRPr b="0" i="0" sz="2000" u="none" cap="none" strike="noStrike">
              <a:solidFill>
                <a:schemeClr val="dk1"/>
              </a:solidFill>
              <a:latin typeface="Teko"/>
              <a:ea typeface="Teko"/>
              <a:cs typeface="Teko"/>
              <a:sym typeface="Teko"/>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Sakin ve sabırlı tutumu sürdürün.</a:t>
            </a:r>
            <a:endParaRPr b="0" i="0" sz="2000" u="none" cap="none" strike="noStrike">
              <a:solidFill>
                <a:schemeClr val="dk1"/>
              </a:solidFill>
              <a:latin typeface="Teko"/>
              <a:ea typeface="Teko"/>
              <a:cs typeface="Teko"/>
              <a:sym typeface="Teko"/>
            </a:endParaRPr>
          </a:p>
        </p:txBody>
      </p:sp>
      <p:pic>
        <p:nvPicPr>
          <p:cNvPr descr="insan yüzü, taslak, çizim, çizgi film içeren bir resim" id="348" name="Google Shape;348;p46"/>
          <p:cNvPicPr preferRelativeResize="0"/>
          <p:nvPr/>
        </p:nvPicPr>
        <p:blipFill rotWithShape="1">
          <a:blip r:embed="rId3">
            <a:alphaModFix/>
          </a:blip>
          <a:srcRect b="0" l="0" r="0" t="0"/>
          <a:stretch/>
        </p:blipFill>
        <p:spPr>
          <a:xfrm>
            <a:off x="9032119" y="4550980"/>
            <a:ext cx="3159881" cy="2307020"/>
          </a:xfrm>
          <a:prstGeom prst="rect">
            <a:avLst/>
          </a:prstGeom>
          <a:noFill/>
          <a:ln>
            <a:noFill/>
          </a:ln>
        </p:spPr>
      </p:pic>
      <p:pic>
        <p:nvPicPr>
          <p:cNvPr id="349" name="Google Shape;349;p46"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7"/>
          <p:cNvSpPr txBox="1"/>
          <p:nvPr/>
        </p:nvSpPr>
        <p:spPr>
          <a:xfrm>
            <a:off x="871417" y="695269"/>
            <a:ext cx="7728915" cy="783073"/>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Unutmayın…</a:t>
            </a:r>
            <a:endParaRPr/>
          </a:p>
        </p:txBody>
      </p:sp>
      <p:sp>
        <p:nvSpPr>
          <p:cNvPr id="355" name="Google Shape;355;p47"/>
          <p:cNvSpPr txBox="1"/>
          <p:nvPr/>
        </p:nvSpPr>
        <p:spPr>
          <a:xfrm>
            <a:off x="871417" y="1882138"/>
            <a:ext cx="8100438" cy="1938992"/>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Eğer kişi tedavi olmayı kendisi istemiyorsa kimse ona zorla bıraktırmayı başaramaz.</a:t>
            </a:r>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Kişi maddeyi bıraktığı zaman alışkanlıklarını ve yaşadığı ortamı değiştirmek zorunda kalabilecektir. Kişinin tüm bunlara hazırlıklı olması gerekmektedir.</a:t>
            </a:r>
            <a:endParaRPr/>
          </a:p>
          <a:p>
            <a:pPr indent="-342900" lvl="0" marL="3429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Tedavi sonrası kişinin doğru bir sosyal çevre oluşturması, aile ilişkilerini daha verimli şekilde yaşaması ve yaşamının her karesini doğru etkinliklerle doldurması temiz kalma davranışının devamlılığını olumlu yönde etkileyecektir.</a:t>
            </a:r>
            <a:endParaRPr/>
          </a:p>
        </p:txBody>
      </p:sp>
      <p:pic>
        <p:nvPicPr>
          <p:cNvPr descr="Çizgi film, kırpıntı çizim, çizim, çizgi film içeren bir resim&#10;&#10;Açıklama otomatik olarak oluşturuldu" id="356" name="Google Shape;356;p47"/>
          <p:cNvPicPr preferRelativeResize="0"/>
          <p:nvPr/>
        </p:nvPicPr>
        <p:blipFill rotWithShape="1">
          <a:blip r:embed="rId3">
            <a:alphaModFix/>
          </a:blip>
          <a:srcRect b="0" l="0" r="0" t="0"/>
          <a:stretch/>
        </p:blipFill>
        <p:spPr>
          <a:xfrm>
            <a:off x="9847245" y="4432087"/>
            <a:ext cx="2385267" cy="2347163"/>
          </a:xfrm>
          <a:prstGeom prst="rect">
            <a:avLst/>
          </a:prstGeom>
          <a:noFill/>
          <a:ln>
            <a:noFill/>
          </a:ln>
        </p:spPr>
      </p:pic>
      <p:pic>
        <p:nvPicPr>
          <p:cNvPr id="357" name="Google Shape;357;p47"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8"/>
          <p:cNvSpPr txBox="1"/>
          <p:nvPr/>
        </p:nvSpPr>
        <p:spPr>
          <a:xfrm>
            <a:off x="755374" y="2479021"/>
            <a:ext cx="6096000" cy="3336811"/>
          </a:xfrm>
          <a:prstGeom prst="rect">
            <a:avLst/>
          </a:prstGeom>
          <a:noFill/>
          <a:ln>
            <a:noFill/>
          </a:ln>
        </p:spPr>
        <p:txBody>
          <a:bodyPr anchorCtr="0" anchor="t" bIns="45700" lIns="91425" spcFirstLastPara="1" rIns="91425" wrap="square" tIns="45700">
            <a:spAutoFit/>
          </a:bodyPr>
          <a:lstStyle/>
          <a:p>
            <a:pPr indent="-342900" lvl="0" marL="3556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Benim iradem güçlüdür, ben bağımlı olmam</a:t>
            </a:r>
            <a:endParaRPr/>
          </a:p>
          <a:p>
            <a:pPr indent="-342900" lvl="0" marL="355600" marR="0" rtl="0" algn="l">
              <a:lnSpc>
                <a:spcPct val="100000"/>
              </a:lnSpc>
              <a:spcBef>
                <a:spcPts val="17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Ben kendimi kontrol edebilirim.</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7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Madde kullanımı arkadaşlık ilişkilerini arttırır.</a:t>
            </a:r>
            <a:endParaRPr/>
          </a:p>
          <a:p>
            <a:pPr indent="-342900" lvl="0" marL="355600" marR="0" rtl="0" algn="l">
              <a:lnSpc>
                <a:spcPct val="100000"/>
              </a:lnSpc>
              <a:spcBef>
                <a:spcPts val="17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Bağımlılık yapıcı madde kullanmak insanın sosyal çevresinin genişlemesine yardımcı olur.</a:t>
            </a:r>
            <a:endParaRPr/>
          </a:p>
          <a:p>
            <a:pPr indent="-342900" lvl="0" marL="355600" marR="0" rtl="0" algn="l">
              <a:lnSpc>
                <a:spcPct val="100000"/>
              </a:lnSpc>
              <a:spcBef>
                <a:spcPts val="17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Herkes kullanıyor, bir şey olmuyor.</a:t>
            </a:r>
            <a:endParaRPr/>
          </a:p>
          <a:p>
            <a:pPr indent="-342900" lvl="0" marL="355600" marR="0" rtl="0" algn="l">
              <a:lnSpc>
                <a:spcPct val="100000"/>
              </a:lnSpc>
              <a:spcBef>
                <a:spcPts val="172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Bağımlılığın tedavisi yoktur.</a:t>
            </a:r>
            <a:endParaRPr/>
          </a:p>
        </p:txBody>
      </p:sp>
      <p:sp>
        <p:nvSpPr>
          <p:cNvPr id="363" name="Google Shape;363;p48"/>
          <p:cNvSpPr txBox="1"/>
          <p:nvPr/>
        </p:nvSpPr>
        <p:spPr>
          <a:xfrm>
            <a:off x="2203882" y="762038"/>
            <a:ext cx="7784236" cy="478144"/>
          </a:xfrm>
          <a:prstGeom prst="rect">
            <a:avLst/>
          </a:prstGeom>
          <a:noFill/>
          <a:ln>
            <a:noFill/>
          </a:ln>
        </p:spPr>
        <p:txBody>
          <a:bodyPr anchorCtr="0" anchor="t" bIns="0" lIns="0" spcFirstLastPara="1" rIns="0" wrap="square" tIns="12700">
            <a:spAutoFit/>
          </a:bodyPr>
          <a:lstStyle/>
          <a:p>
            <a:pPr indent="-1850389" lvl="0" marL="1862454" marR="5080" rtl="0" algn="l">
              <a:lnSpc>
                <a:spcPct val="1163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Bağımlılık Yapıcı Maddelerle İlgili Doğru Zannedilen Yanlışlar</a:t>
            </a:r>
            <a:endParaRPr b="1" i="0" sz="2800" u="none" cap="none" strike="noStrike">
              <a:solidFill>
                <a:schemeClr val="dk1"/>
              </a:solidFill>
              <a:latin typeface="Teko"/>
              <a:ea typeface="Teko"/>
              <a:cs typeface="Teko"/>
              <a:sym typeface="Teko"/>
            </a:endParaRPr>
          </a:p>
        </p:txBody>
      </p:sp>
      <p:pic>
        <p:nvPicPr>
          <p:cNvPr descr="bilgisayar, dizüstü, kırpıntı çizim, mobilya içeren bir resim" id="364" name="Google Shape;364;p48"/>
          <p:cNvPicPr preferRelativeResize="0"/>
          <p:nvPr/>
        </p:nvPicPr>
        <p:blipFill rotWithShape="1">
          <a:blip r:embed="rId3">
            <a:alphaModFix/>
          </a:blip>
          <a:srcRect b="0" l="0" r="0" t="0"/>
          <a:stretch/>
        </p:blipFill>
        <p:spPr>
          <a:xfrm>
            <a:off x="10196151" y="4822844"/>
            <a:ext cx="2071768" cy="1994700"/>
          </a:xfrm>
          <a:prstGeom prst="rect">
            <a:avLst/>
          </a:prstGeom>
          <a:noFill/>
          <a:ln>
            <a:noFill/>
          </a:ln>
        </p:spPr>
      </p:pic>
      <p:pic>
        <p:nvPicPr>
          <p:cNvPr id="365" name="Google Shape;365;p48"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9"/>
          <p:cNvSpPr txBox="1"/>
          <p:nvPr/>
        </p:nvSpPr>
        <p:spPr>
          <a:xfrm>
            <a:off x="2203882" y="762038"/>
            <a:ext cx="7784236" cy="1120884"/>
          </a:xfrm>
          <a:prstGeom prst="rect">
            <a:avLst/>
          </a:prstGeom>
          <a:noFill/>
          <a:ln>
            <a:noFill/>
          </a:ln>
        </p:spPr>
        <p:txBody>
          <a:bodyPr anchorCtr="0" anchor="t" bIns="0" lIns="0" spcFirstLastPara="1" rIns="0" wrap="square" tIns="12700">
            <a:spAutoFit/>
          </a:bodyPr>
          <a:lstStyle/>
          <a:p>
            <a:pPr indent="-1850389" lvl="0" marL="1862454" marR="5080" rtl="0" algn="l">
              <a:lnSpc>
                <a:spcPct val="1163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Bağımlılık Yapıcı Maddelerle İlgili Doğru Zannedilen Yanlışlar</a:t>
            </a:r>
            <a:endParaRPr b="1" i="0" sz="3200" u="none" cap="none" strike="noStrike">
              <a:solidFill>
                <a:schemeClr val="dk1"/>
              </a:solidFill>
              <a:latin typeface="Teko"/>
              <a:ea typeface="Teko"/>
              <a:cs typeface="Teko"/>
              <a:sym typeface="Teko"/>
            </a:endParaRPr>
          </a:p>
        </p:txBody>
      </p:sp>
      <p:sp>
        <p:nvSpPr>
          <p:cNvPr id="371" name="Google Shape;371;p49"/>
          <p:cNvSpPr txBox="1"/>
          <p:nvPr/>
        </p:nvSpPr>
        <p:spPr>
          <a:xfrm>
            <a:off x="871417" y="2458601"/>
            <a:ext cx="6096000" cy="1618776"/>
          </a:xfrm>
          <a:prstGeom prst="rect">
            <a:avLst/>
          </a:prstGeom>
          <a:noFill/>
          <a:ln>
            <a:noFill/>
          </a:ln>
        </p:spPr>
        <p:txBody>
          <a:bodyPr anchorCtr="0" anchor="t" bIns="45700" lIns="91425" spcFirstLastPara="1" rIns="91425" wrap="square" tIns="45700">
            <a:spAutoFit/>
          </a:bodyPr>
          <a:lstStyle/>
          <a:p>
            <a:pPr indent="-342900" lvl="0" marL="3556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Bir kere kullanmaktan bir şey çıkmaz.</a:t>
            </a:r>
            <a:endParaRPr b="0" i="0" sz="2000" u="none" cap="none" strike="noStrike">
              <a:solidFill>
                <a:schemeClr val="dk1"/>
              </a:solidFill>
              <a:latin typeface="Teko"/>
              <a:ea typeface="Teko"/>
              <a:cs typeface="Teko"/>
              <a:sym typeface="Teko"/>
            </a:endParaRPr>
          </a:p>
          <a:p>
            <a:pPr indent="-342900" lvl="0" marL="35560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Ara sıra kullanmakla bir şey olmaz.</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24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Sadece zayıf insanlar bağımlı olur.</a:t>
            </a:r>
            <a:endParaRPr b="0" i="0" sz="2000" u="none" cap="none" strike="noStrike">
              <a:solidFill>
                <a:schemeClr val="dk1"/>
              </a:solidFill>
              <a:latin typeface="Teko"/>
              <a:ea typeface="Teko"/>
              <a:cs typeface="Teko"/>
              <a:sym typeface="Teko"/>
            </a:endParaRPr>
          </a:p>
          <a:p>
            <a:pPr indent="-342900" lvl="0" marL="355600" marR="0" rtl="0" algn="l">
              <a:lnSpc>
                <a:spcPct val="107000"/>
              </a:lnSpc>
              <a:spcBef>
                <a:spcPts val="1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Madde, sadece kullanan kişiye zarar verir.</a:t>
            </a:r>
            <a:endParaRPr b="0" i="0" sz="2000" u="none" cap="none" strike="noStrike">
              <a:solidFill>
                <a:schemeClr val="dk1"/>
              </a:solidFill>
              <a:latin typeface="Teko"/>
              <a:ea typeface="Teko"/>
              <a:cs typeface="Teko"/>
              <a:sym typeface="Teko"/>
            </a:endParaRPr>
          </a:p>
          <a:p>
            <a:pPr indent="-342900" lvl="0" marL="355600" marR="0" rtl="0" algn="l">
              <a:lnSpc>
                <a:spcPct val="107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Ottur, zararı yoktur. Bu nedenle bağımlılık da yapmaz.</a:t>
            </a:r>
            <a:endParaRPr b="0" i="0" sz="2000" u="none" cap="none" strike="noStrike">
              <a:solidFill>
                <a:schemeClr val="dk1"/>
              </a:solidFill>
              <a:latin typeface="Teko"/>
              <a:ea typeface="Teko"/>
              <a:cs typeface="Teko"/>
              <a:sym typeface="Teko"/>
            </a:endParaRPr>
          </a:p>
        </p:txBody>
      </p:sp>
      <p:pic>
        <p:nvPicPr>
          <p:cNvPr id="372" name="Google Shape;372;p49"/>
          <p:cNvPicPr preferRelativeResize="0"/>
          <p:nvPr/>
        </p:nvPicPr>
        <p:blipFill rotWithShape="1">
          <a:blip r:embed="rId3">
            <a:alphaModFix/>
          </a:blip>
          <a:srcRect b="0" l="0" r="0" t="0"/>
          <a:stretch/>
        </p:blipFill>
        <p:spPr>
          <a:xfrm>
            <a:off x="10254642" y="5019261"/>
            <a:ext cx="1819310" cy="1751633"/>
          </a:xfrm>
          <a:prstGeom prst="rect">
            <a:avLst/>
          </a:prstGeom>
          <a:noFill/>
          <a:ln>
            <a:noFill/>
          </a:ln>
        </p:spPr>
      </p:pic>
      <p:pic>
        <p:nvPicPr>
          <p:cNvPr id="373" name="Google Shape;373;p49"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txBox="1"/>
          <p:nvPr/>
        </p:nvSpPr>
        <p:spPr>
          <a:xfrm>
            <a:off x="2203881" y="762038"/>
            <a:ext cx="8518753" cy="974369"/>
          </a:xfrm>
          <a:prstGeom prst="rect">
            <a:avLst/>
          </a:prstGeom>
          <a:noFill/>
          <a:ln>
            <a:noFill/>
          </a:ln>
        </p:spPr>
        <p:txBody>
          <a:bodyPr anchorCtr="0" anchor="t" bIns="0" lIns="0" spcFirstLastPara="1" rIns="0" wrap="square" tIns="12700">
            <a:spAutoFit/>
          </a:bodyPr>
          <a:lstStyle/>
          <a:p>
            <a:pPr indent="-1850389" lvl="0" marL="1862454" marR="5080" rtl="0" algn="ctr">
              <a:lnSpc>
                <a:spcPct val="1163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Bağımlılık Yapıcı Maddelerle İlgili Bilinmesi</a:t>
            </a:r>
            <a:endParaRPr b="1" i="0" sz="2800" u="none" cap="none" strike="noStrike">
              <a:solidFill>
                <a:schemeClr val="dk1"/>
              </a:solidFill>
              <a:latin typeface="Teko"/>
              <a:ea typeface="Teko"/>
              <a:cs typeface="Teko"/>
              <a:sym typeface="Teko"/>
            </a:endParaRPr>
          </a:p>
          <a:p>
            <a:pPr indent="-1850389" lvl="0" marL="1862454" marR="5080" rtl="0" algn="ctr">
              <a:lnSpc>
                <a:spcPct val="116300"/>
              </a:lnSpc>
              <a:spcBef>
                <a:spcPts val="10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Gerekenler</a:t>
            </a:r>
            <a:endParaRPr b="1" i="0" sz="2800" u="none" cap="none" strike="noStrike">
              <a:solidFill>
                <a:schemeClr val="dk1"/>
              </a:solidFill>
              <a:latin typeface="Teko"/>
              <a:ea typeface="Teko"/>
              <a:cs typeface="Teko"/>
              <a:sym typeface="Teko"/>
            </a:endParaRPr>
          </a:p>
        </p:txBody>
      </p:sp>
      <p:sp>
        <p:nvSpPr>
          <p:cNvPr id="379" name="Google Shape;379;p50"/>
          <p:cNvSpPr txBox="1"/>
          <p:nvPr/>
        </p:nvSpPr>
        <p:spPr>
          <a:xfrm>
            <a:off x="577583" y="2190093"/>
            <a:ext cx="5372735" cy="819785"/>
          </a:xfrm>
          <a:prstGeom prst="rect">
            <a:avLst/>
          </a:prstGeom>
          <a:noFill/>
          <a:ln>
            <a:noFill/>
          </a:ln>
        </p:spPr>
        <p:txBody>
          <a:bodyPr anchorCtr="0" anchor="t" bIns="0" lIns="0" spcFirstLastPara="1" rIns="0" wrap="square" tIns="79375">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Teko"/>
                <a:ea typeface="Teko"/>
                <a:cs typeface="Teko"/>
                <a:sym typeface="Teko"/>
              </a:rPr>
              <a:t>Madde Kullanımında İlk Teklifi Kim Yapar?</a:t>
            </a:r>
            <a:endParaRPr b="0" i="0" sz="2400" u="none" cap="none" strike="noStrike">
              <a:solidFill>
                <a:schemeClr val="dk1"/>
              </a:solidFill>
              <a:latin typeface="Teko"/>
              <a:ea typeface="Teko"/>
              <a:cs typeface="Teko"/>
              <a:sym typeface="Teko"/>
            </a:endParaRPr>
          </a:p>
          <a:p>
            <a:pPr indent="0" lvl="0" marL="12700" marR="0" rtl="0" algn="l">
              <a:lnSpc>
                <a:spcPct val="100000"/>
              </a:lnSpc>
              <a:spcBef>
                <a:spcPts val="445"/>
              </a:spcBef>
              <a:spcAft>
                <a:spcPts val="0"/>
              </a:spcAft>
              <a:buNone/>
            </a:pPr>
            <a:r>
              <a:rPr b="0" i="0" lang="en-US" sz="2000" u="none" cap="none" strike="noStrike">
                <a:solidFill>
                  <a:schemeClr val="dk1"/>
                </a:solidFill>
                <a:latin typeface="Teko"/>
                <a:ea typeface="Teko"/>
                <a:cs typeface="Teko"/>
                <a:sym typeface="Teko"/>
              </a:rPr>
              <a:t>Bir arkadaş.</a:t>
            </a:r>
            <a:endParaRPr b="0" i="0" sz="2000" u="none" cap="none" strike="noStrike">
              <a:solidFill>
                <a:schemeClr val="dk1"/>
              </a:solidFill>
              <a:latin typeface="Teko"/>
              <a:ea typeface="Teko"/>
              <a:cs typeface="Teko"/>
              <a:sym typeface="Teko"/>
            </a:endParaRPr>
          </a:p>
        </p:txBody>
      </p:sp>
      <p:sp>
        <p:nvSpPr>
          <p:cNvPr id="380" name="Google Shape;380;p50"/>
          <p:cNvSpPr txBox="1"/>
          <p:nvPr/>
        </p:nvSpPr>
        <p:spPr>
          <a:xfrm>
            <a:off x="577583" y="4285571"/>
            <a:ext cx="6941745" cy="1540806"/>
          </a:xfrm>
          <a:prstGeom prst="rect">
            <a:avLst/>
          </a:prstGeom>
          <a:noFill/>
          <a:ln>
            <a:noFill/>
          </a:ln>
        </p:spPr>
        <p:txBody>
          <a:bodyPr anchorCtr="0" anchor="t" bIns="0" lIns="0" spcFirstLastPara="1" rIns="0" wrap="square" tIns="12700">
            <a:spAutoFit/>
          </a:bodyPr>
          <a:lstStyle/>
          <a:p>
            <a:pPr indent="0" lvl="0" marL="12700" marR="172085" rtl="0" algn="l">
              <a:lnSpc>
                <a:spcPct val="114599"/>
              </a:lnSpc>
              <a:spcBef>
                <a:spcPts val="0"/>
              </a:spcBef>
              <a:spcAft>
                <a:spcPts val="0"/>
              </a:spcAft>
              <a:buNone/>
            </a:pPr>
            <a:r>
              <a:rPr b="1" i="0" lang="en-US" sz="2400" u="none" cap="none" strike="noStrike">
                <a:solidFill>
                  <a:schemeClr val="dk1"/>
                </a:solidFill>
                <a:latin typeface="Teko"/>
                <a:ea typeface="Teko"/>
                <a:cs typeface="Teko"/>
                <a:sym typeface="Teko"/>
              </a:rPr>
              <a:t>Madde Kullanımı İlk Defa Nerede Teklif Edilir?</a:t>
            </a:r>
            <a:endParaRPr b="0" i="0" sz="2400" u="none" cap="none" strike="noStrike">
              <a:solidFill>
                <a:schemeClr val="dk1"/>
              </a:solidFill>
              <a:latin typeface="Teko"/>
              <a:ea typeface="Teko"/>
              <a:cs typeface="Teko"/>
              <a:sym typeface="Teko"/>
            </a:endParaRPr>
          </a:p>
          <a:p>
            <a:pPr indent="0" lvl="0" marL="12700" marR="5080" rtl="0" algn="l">
              <a:lnSpc>
                <a:spcPct val="142500"/>
              </a:lnSpc>
              <a:spcBef>
                <a:spcPts val="95"/>
              </a:spcBef>
              <a:spcAft>
                <a:spcPts val="0"/>
              </a:spcAft>
              <a:buNone/>
            </a:pPr>
            <a:r>
              <a:rPr b="0" i="0" lang="en-US" sz="2000" u="none" cap="none" strike="noStrike">
                <a:solidFill>
                  <a:schemeClr val="dk1"/>
                </a:solidFill>
                <a:latin typeface="Teko"/>
                <a:ea typeface="Teko"/>
                <a:cs typeface="Teko"/>
                <a:sym typeface="Teko"/>
              </a:rPr>
              <a:t>Çoğunlukla yetişkin kontrolünden uzak, eğlenmek için gidilen ortamlarda veya insanların kendilerini güvende hissettikleri, kişinin kendisinin veya arkadaşlarının evi gibi ortamlarda teklif edilir.</a:t>
            </a:r>
            <a:endParaRPr b="0" i="0" sz="2000" u="none" cap="none" strike="noStrike">
              <a:solidFill>
                <a:schemeClr val="dk1"/>
              </a:solidFill>
              <a:latin typeface="Teko"/>
              <a:ea typeface="Teko"/>
              <a:cs typeface="Teko"/>
              <a:sym typeface="Teko"/>
            </a:endParaRPr>
          </a:p>
        </p:txBody>
      </p:sp>
      <p:pic>
        <p:nvPicPr>
          <p:cNvPr descr="çizim, taslak, çizgi sanatı, kırpıntı çizim içeren bir resim" id="381" name="Google Shape;381;p50"/>
          <p:cNvPicPr preferRelativeResize="0"/>
          <p:nvPr/>
        </p:nvPicPr>
        <p:blipFill rotWithShape="1">
          <a:blip r:embed="rId3">
            <a:alphaModFix/>
          </a:blip>
          <a:srcRect b="0" l="0" r="0" t="0"/>
          <a:stretch/>
        </p:blipFill>
        <p:spPr>
          <a:xfrm>
            <a:off x="9847245" y="5268498"/>
            <a:ext cx="2428851" cy="1518549"/>
          </a:xfrm>
          <a:prstGeom prst="rect">
            <a:avLst/>
          </a:prstGeom>
          <a:noFill/>
          <a:ln>
            <a:noFill/>
          </a:ln>
        </p:spPr>
      </p:pic>
      <p:pic>
        <p:nvPicPr>
          <p:cNvPr id="382" name="Google Shape;382;p50"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1"/>
          <p:cNvSpPr txBox="1"/>
          <p:nvPr/>
        </p:nvSpPr>
        <p:spPr>
          <a:xfrm>
            <a:off x="2231542" y="914400"/>
            <a:ext cx="7728915" cy="544636"/>
          </a:xfrm>
          <a:prstGeom prst="rect">
            <a:avLst/>
          </a:prstGeom>
          <a:noFill/>
          <a:ln>
            <a:noFill/>
          </a:ln>
        </p:spPr>
        <p:txBody>
          <a:bodyPr anchorCtr="0" anchor="t" bIns="0" lIns="0" spcFirstLastPara="1" rIns="0" wrap="square" tIns="12700">
            <a:spAutoFit/>
          </a:bodyPr>
          <a:lstStyle/>
          <a:p>
            <a:pPr indent="0" lvl="0" marL="12700" marR="5080" rtl="0" algn="ctr">
              <a:lnSpc>
                <a:spcPct val="1163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Bağımlılıktan Korunmada Yaşam Becerileri</a:t>
            </a:r>
            <a:endParaRPr b="1" i="0" sz="3200" u="none" cap="none" strike="noStrike">
              <a:solidFill>
                <a:schemeClr val="dk1"/>
              </a:solidFill>
              <a:latin typeface="Teko"/>
              <a:ea typeface="Teko"/>
              <a:cs typeface="Teko"/>
              <a:sym typeface="Teko"/>
            </a:endParaRPr>
          </a:p>
        </p:txBody>
      </p:sp>
      <p:sp>
        <p:nvSpPr>
          <p:cNvPr id="388" name="Google Shape;388;p51"/>
          <p:cNvSpPr txBox="1"/>
          <p:nvPr/>
        </p:nvSpPr>
        <p:spPr>
          <a:xfrm>
            <a:off x="1165251" y="2664551"/>
            <a:ext cx="6096000" cy="2387833"/>
          </a:xfrm>
          <a:prstGeom prst="rect">
            <a:avLst/>
          </a:prstGeom>
          <a:noFill/>
          <a:ln>
            <a:noFill/>
          </a:ln>
        </p:spPr>
        <p:txBody>
          <a:bodyPr anchorCtr="0" anchor="t" bIns="45700" lIns="91425" spcFirstLastPara="1" rIns="91425" wrap="square" tIns="45700">
            <a:spAutoFit/>
          </a:bodyPr>
          <a:lstStyle/>
          <a:p>
            <a:pPr indent="-285750" lvl="0" marL="2984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Kendini tanıma</a:t>
            </a:r>
            <a:endParaRPr b="0" i="0" sz="2000" u="none" cap="none" strike="noStrike">
              <a:solidFill>
                <a:schemeClr val="dk1"/>
              </a:solidFill>
              <a:latin typeface="Teko"/>
              <a:ea typeface="Teko"/>
              <a:cs typeface="Teko"/>
              <a:sym typeface="Teko"/>
            </a:endParaRPr>
          </a:p>
          <a:p>
            <a:pPr indent="-285750" lvl="0" marL="298450" marR="0" rtl="0" algn="l">
              <a:lnSpc>
                <a:spcPct val="100000"/>
              </a:lnSpc>
              <a:spcBef>
                <a:spcPts val="114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Öfke kontrolü</a:t>
            </a:r>
            <a:endParaRPr b="0" i="0" sz="2000" u="none" cap="none" strike="noStrike">
              <a:solidFill>
                <a:schemeClr val="dk1"/>
              </a:solidFill>
              <a:latin typeface="Teko"/>
              <a:ea typeface="Teko"/>
              <a:cs typeface="Teko"/>
              <a:sym typeface="Teko"/>
            </a:endParaRPr>
          </a:p>
          <a:p>
            <a:pPr indent="-285750" lvl="0" marL="298450" marR="0" rtl="0" algn="l">
              <a:lnSpc>
                <a:spcPct val="100000"/>
              </a:lnSpc>
              <a:spcBef>
                <a:spcPts val="10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Stresle baş etme becerileri</a:t>
            </a:r>
            <a:endParaRPr b="0" i="0" sz="2000" u="none" cap="none" strike="noStrike">
              <a:solidFill>
                <a:schemeClr val="dk1"/>
              </a:solidFill>
              <a:latin typeface="Teko"/>
              <a:ea typeface="Teko"/>
              <a:cs typeface="Teko"/>
              <a:sym typeface="Teko"/>
            </a:endParaRPr>
          </a:p>
          <a:p>
            <a:pPr indent="-285750" lvl="0" marL="298450" marR="0" rtl="0" algn="l">
              <a:lnSpc>
                <a:spcPct val="100000"/>
              </a:lnSpc>
              <a:spcBef>
                <a:spcPts val="105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İletişim</a:t>
            </a:r>
            <a:endParaRPr b="0" i="0" sz="2000" u="none" cap="none" strike="noStrike">
              <a:solidFill>
                <a:schemeClr val="dk1"/>
              </a:solidFill>
              <a:latin typeface="Teko"/>
              <a:ea typeface="Teko"/>
              <a:cs typeface="Teko"/>
              <a:sym typeface="Teko"/>
            </a:endParaRPr>
          </a:p>
          <a:p>
            <a:pPr indent="-285750" lvl="0" marL="29845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“Hayır!” diyebilme becerisi</a:t>
            </a:r>
            <a:endParaRPr b="0" i="0" sz="2000" u="none" cap="none" strike="noStrike">
              <a:solidFill>
                <a:schemeClr val="dk1"/>
              </a:solidFill>
              <a:latin typeface="Teko"/>
              <a:ea typeface="Teko"/>
              <a:cs typeface="Teko"/>
              <a:sym typeface="Teko"/>
            </a:endParaRPr>
          </a:p>
          <a:p>
            <a:pPr indent="-285750" lvl="0" marL="298450" marR="0" rtl="0" algn="l">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Problem çözme becerisi</a:t>
            </a:r>
            <a:endParaRPr b="0" i="0" sz="2000" u="none" cap="none" strike="noStrike">
              <a:solidFill>
                <a:schemeClr val="dk1"/>
              </a:solidFill>
              <a:latin typeface="Teko"/>
              <a:ea typeface="Teko"/>
              <a:cs typeface="Teko"/>
              <a:sym typeface="Teko"/>
            </a:endParaRPr>
          </a:p>
        </p:txBody>
      </p:sp>
      <p:pic>
        <p:nvPicPr>
          <p:cNvPr descr="siyah beyaz, dans, monokrom, tek renkli, el içeren bir resim&#10;&#10;Açıklama otomatik olarak oluşturuldu" id="389" name="Google Shape;389;p51"/>
          <p:cNvPicPr preferRelativeResize="0"/>
          <p:nvPr/>
        </p:nvPicPr>
        <p:blipFill rotWithShape="1">
          <a:blip r:embed="rId3">
            <a:alphaModFix/>
          </a:blip>
          <a:srcRect b="0" l="0" r="0" t="0"/>
          <a:stretch/>
        </p:blipFill>
        <p:spPr>
          <a:xfrm>
            <a:off x="9562872" y="5333153"/>
            <a:ext cx="2629128" cy="1508891"/>
          </a:xfrm>
          <a:prstGeom prst="rect">
            <a:avLst/>
          </a:prstGeom>
          <a:noFill/>
          <a:ln>
            <a:noFill/>
          </a:ln>
        </p:spPr>
      </p:pic>
      <p:pic>
        <p:nvPicPr>
          <p:cNvPr id="390" name="Google Shape;390;p51"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nvSpPr>
        <p:spPr>
          <a:xfrm>
            <a:off x="871417" y="864033"/>
            <a:ext cx="7728915" cy="685058"/>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Madde Bağımlılığı Nedir?</a:t>
            </a:r>
            <a:endParaRPr b="1" i="0" sz="2400" u="none" cap="none" strike="noStrike">
              <a:solidFill>
                <a:schemeClr val="dk1"/>
              </a:solidFill>
              <a:latin typeface="Teko"/>
              <a:ea typeface="Teko"/>
              <a:cs typeface="Teko"/>
              <a:sym typeface="Teko"/>
            </a:endParaRPr>
          </a:p>
        </p:txBody>
      </p:sp>
      <p:sp>
        <p:nvSpPr>
          <p:cNvPr id="110" name="Google Shape;110;p16"/>
          <p:cNvSpPr txBox="1"/>
          <p:nvPr/>
        </p:nvSpPr>
        <p:spPr>
          <a:xfrm>
            <a:off x="871416" y="2071976"/>
            <a:ext cx="5224583" cy="2006960"/>
          </a:xfrm>
          <a:prstGeom prst="rect">
            <a:avLst/>
          </a:prstGeom>
          <a:noFill/>
          <a:ln>
            <a:noFill/>
          </a:ln>
        </p:spPr>
        <p:txBody>
          <a:bodyPr anchorCtr="0" anchor="t" bIns="0" lIns="0" spcFirstLastPara="1" rIns="0" wrap="square" tIns="146050">
            <a:spAutoFit/>
          </a:bodyPr>
          <a:lstStyle/>
          <a:p>
            <a:pPr indent="-227965" lvl="0" marL="240665" marR="0" rtl="0" algn="l">
              <a:lnSpc>
                <a:spcPct val="100000"/>
              </a:lnSpc>
              <a:spcBef>
                <a:spcPts val="0"/>
              </a:spcBef>
              <a:spcAft>
                <a:spcPts val="0"/>
              </a:spcAft>
              <a:buClr>
                <a:schemeClr val="dk1"/>
              </a:buClr>
              <a:buSzPts val="2000"/>
              <a:buFont typeface="Tahoma"/>
              <a:buChar char="•"/>
            </a:pPr>
            <a:r>
              <a:rPr b="0" i="0" lang="en-US" sz="2000" u="none" cap="none" strike="noStrike">
                <a:solidFill>
                  <a:schemeClr val="dk1"/>
                </a:solidFill>
                <a:latin typeface="Teko"/>
                <a:ea typeface="Teko"/>
                <a:cs typeface="Teko"/>
                <a:sym typeface="Teko"/>
              </a:rPr>
              <a:t>Vücudun bir ya da birden çok işlevini olumsuz yönde etkileyen maddelerin kullanılması,</a:t>
            </a:r>
            <a:endParaRPr b="0" i="0" sz="2000" u="none" cap="none" strike="noStrike">
              <a:solidFill>
                <a:schemeClr val="dk1"/>
              </a:solidFill>
              <a:latin typeface="Teko"/>
              <a:ea typeface="Teko"/>
              <a:cs typeface="Teko"/>
              <a:sym typeface="Teko"/>
            </a:endParaRPr>
          </a:p>
          <a:p>
            <a:pPr indent="-284480" lvl="0" marL="297180" marR="0" rtl="0" algn="l">
              <a:lnSpc>
                <a:spcPct val="100000"/>
              </a:lnSpc>
              <a:spcBef>
                <a:spcPts val="480"/>
              </a:spcBef>
              <a:spcAft>
                <a:spcPts val="0"/>
              </a:spcAft>
              <a:buClr>
                <a:schemeClr val="dk1"/>
              </a:buClr>
              <a:buSzPts val="2000"/>
              <a:buFont typeface="Tahoma"/>
              <a:buChar char="•"/>
            </a:pPr>
            <a:r>
              <a:rPr b="0" i="0" lang="en-US" sz="2000" u="none" cap="none" strike="noStrike">
                <a:solidFill>
                  <a:schemeClr val="dk1"/>
                </a:solidFill>
                <a:latin typeface="Teko"/>
                <a:ea typeface="Teko"/>
                <a:cs typeface="Teko"/>
                <a:sym typeface="Teko"/>
              </a:rPr>
              <a:t>Bundan dolayı zarar görülmesi,</a:t>
            </a:r>
            <a:endParaRPr b="0" i="0" sz="2000" u="none" cap="none" strike="noStrike">
              <a:solidFill>
                <a:schemeClr val="dk1"/>
              </a:solidFill>
              <a:latin typeface="Teko"/>
              <a:ea typeface="Teko"/>
              <a:cs typeface="Teko"/>
              <a:sym typeface="Teko"/>
            </a:endParaRPr>
          </a:p>
          <a:p>
            <a:pPr indent="-285750" lvl="0" marL="298450" marR="0" rtl="0" algn="l">
              <a:lnSpc>
                <a:spcPct val="100000"/>
              </a:lnSpc>
              <a:spcBef>
                <a:spcPts val="1750"/>
              </a:spcBef>
              <a:spcAft>
                <a:spcPts val="0"/>
              </a:spcAft>
              <a:buClr>
                <a:schemeClr val="dk1"/>
              </a:buClr>
              <a:buSzPts val="2000"/>
              <a:buFont typeface="Tahoma"/>
              <a:buChar char="•"/>
            </a:pPr>
            <a:r>
              <a:rPr b="0" i="0" lang="en-US" sz="2000" u="none" cap="none" strike="noStrike">
                <a:solidFill>
                  <a:schemeClr val="dk1"/>
                </a:solidFill>
                <a:latin typeface="Teko"/>
                <a:ea typeface="Teko"/>
                <a:cs typeface="Teko"/>
                <a:sym typeface="Teko"/>
              </a:rPr>
              <a:t>Buna rağmen maddelerin kullanımının</a:t>
            </a:r>
            <a:endParaRPr b="0" i="0" sz="2000" u="none" cap="none" strike="noStrike">
              <a:solidFill>
                <a:schemeClr val="dk1"/>
              </a:solidFill>
              <a:latin typeface="Teko"/>
              <a:ea typeface="Teko"/>
              <a:cs typeface="Teko"/>
              <a:sym typeface="Teko"/>
            </a:endParaRPr>
          </a:p>
          <a:p>
            <a:pPr indent="0" lvl="0" marL="240665" marR="0" rtl="0" algn="l">
              <a:lnSpc>
                <a:spcPct val="100000"/>
              </a:lnSpc>
              <a:spcBef>
                <a:spcPts val="150"/>
              </a:spcBef>
              <a:spcAft>
                <a:spcPts val="0"/>
              </a:spcAft>
              <a:buNone/>
            </a:pPr>
            <a:r>
              <a:rPr b="0" i="0" lang="en-US" sz="2000" u="none" cap="none" strike="noStrike">
                <a:solidFill>
                  <a:schemeClr val="dk1"/>
                </a:solidFill>
                <a:latin typeface="Teko"/>
                <a:ea typeface="Teko"/>
                <a:cs typeface="Teko"/>
                <a:sym typeface="Teko"/>
              </a:rPr>
              <a:t>Bırakılamaması.</a:t>
            </a:r>
            <a:endParaRPr b="0" i="0" sz="2000" u="none" cap="none" strike="noStrike">
              <a:solidFill>
                <a:schemeClr val="dk1"/>
              </a:solidFill>
              <a:latin typeface="Teko"/>
              <a:ea typeface="Teko"/>
              <a:cs typeface="Teko"/>
              <a:sym typeface="Teko"/>
            </a:endParaRPr>
          </a:p>
        </p:txBody>
      </p:sp>
      <p:pic>
        <p:nvPicPr>
          <p:cNvPr descr="giyim, çizgi film, insan yüzü içeren bir resim&#10;&#10;Açıklama otomatik olarak oluşturuldu" id="111" name="Google Shape;111;p16"/>
          <p:cNvPicPr preferRelativeResize="0"/>
          <p:nvPr/>
        </p:nvPicPr>
        <p:blipFill rotWithShape="1">
          <a:blip r:embed="rId3">
            <a:alphaModFix/>
          </a:blip>
          <a:srcRect b="0" l="0" r="0" t="0"/>
          <a:stretch/>
        </p:blipFill>
        <p:spPr>
          <a:xfrm>
            <a:off x="9269645" y="4579017"/>
            <a:ext cx="2876550" cy="2249975"/>
          </a:xfrm>
          <a:prstGeom prst="rect">
            <a:avLst/>
          </a:prstGeom>
          <a:noFill/>
          <a:ln>
            <a:noFill/>
          </a:ln>
        </p:spPr>
      </p:pic>
      <p:pic>
        <p:nvPicPr>
          <p:cNvPr id="112" name="Google Shape;112;p16"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2"/>
          <p:cNvSpPr txBox="1"/>
          <p:nvPr/>
        </p:nvSpPr>
        <p:spPr>
          <a:xfrm>
            <a:off x="5275262" y="1191757"/>
            <a:ext cx="1641475" cy="8483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5400"/>
              <a:buFont typeface="Calibri"/>
              <a:buNone/>
            </a:pPr>
            <a:r>
              <a:rPr b="0" i="0" lang="en-US" sz="5400" u="none" cap="none" strike="noStrike">
                <a:solidFill>
                  <a:srgbClr val="000000"/>
                </a:solidFill>
                <a:latin typeface="Calibri"/>
                <a:ea typeface="Calibri"/>
                <a:cs typeface="Calibri"/>
                <a:sym typeface="Calibri"/>
              </a:rPr>
              <a:t>NASIL</a:t>
            </a:r>
            <a:endParaRPr b="0" i="0" sz="5400" u="none" cap="none" strike="noStrike">
              <a:solidFill>
                <a:schemeClr val="dk1"/>
              </a:solidFill>
              <a:latin typeface="Calibri"/>
              <a:ea typeface="Calibri"/>
              <a:cs typeface="Calibri"/>
              <a:sym typeface="Calibri"/>
            </a:endParaRPr>
          </a:p>
        </p:txBody>
      </p:sp>
      <p:pic>
        <p:nvPicPr>
          <p:cNvPr id="396" name="Google Shape;396;p52"/>
          <p:cNvPicPr preferRelativeResize="0"/>
          <p:nvPr/>
        </p:nvPicPr>
        <p:blipFill rotWithShape="1">
          <a:blip r:embed="rId3">
            <a:alphaModFix/>
          </a:blip>
          <a:srcRect b="0" l="0" r="0" t="0"/>
          <a:stretch/>
        </p:blipFill>
        <p:spPr>
          <a:xfrm>
            <a:off x="3981449" y="2112785"/>
            <a:ext cx="4229099" cy="2705099"/>
          </a:xfrm>
          <a:prstGeom prst="rect">
            <a:avLst/>
          </a:prstGeom>
          <a:noFill/>
          <a:ln>
            <a:noFill/>
          </a:ln>
        </p:spPr>
      </p:pic>
      <p:sp>
        <p:nvSpPr>
          <p:cNvPr id="397" name="Google Shape;397;p52"/>
          <p:cNvSpPr txBox="1"/>
          <p:nvPr/>
        </p:nvSpPr>
        <p:spPr>
          <a:xfrm>
            <a:off x="4647563" y="4890552"/>
            <a:ext cx="2896870" cy="8483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0" i="0" lang="en-US" sz="5400" u="none" cap="none" strike="noStrike">
                <a:solidFill>
                  <a:schemeClr val="dk1"/>
                </a:solidFill>
                <a:latin typeface="Calibri"/>
                <a:ea typeface="Calibri"/>
                <a:cs typeface="Calibri"/>
                <a:sym typeface="Calibri"/>
              </a:rPr>
              <a:t>DERSİNİZ?</a:t>
            </a:r>
            <a:endParaRPr b="0" i="0" sz="5400" u="none" cap="none" strike="noStrike">
              <a:solidFill>
                <a:schemeClr val="dk1"/>
              </a:solidFill>
              <a:latin typeface="Calibri"/>
              <a:ea typeface="Calibri"/>
              <a:cs typeface="Calibri"/>
              <a:sym typeface="Calibri"/>
            </a:endParaRPr>
          </a:p>
        </p:txBody>
      </p:sp>
      <p:pic>
        <p:nvPicPr>
          <p:cNvPr id="398" name="Google Shape;398;p52"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53"/>
          <p:cNvSpPr txBox="1"/>
          <p:nvPr/>
        </p:nvSpPr>
        <p:spPr>
          <a:xfrm>
            <a:off x="1168114" y="1514906"/>
            <a:ext cx="9855900" cy="505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chemeClr val="dk1"/>
              </a:buClr>
              <a:buSzPts val="3200"/>
              <a:buFont typeface="Teko"/>
              <a:buNone/>
            </a:pPr>
            <a:r>
              <a:rPr b="1" i="0" lang="en-US" sz="3200" u="none" cap="none" strike="noStrike">
                <a:solidFill>
                  <a:schemeClr val="dk1"/>
                </a:solidFill>
                <a:latin typeface="Teko"/>
                <a:ea typeface="Teko"/>
                <a:cs typeface="Teko"/>
                <a:sym typeface="Teko"/>
              </a:rPr>
              <a:t>Türk Ceza Kanunu’nda Madde Bağımlılığının Yeri</a:t>
            </a:r>
            <a:endParaRPr b="1" i="0" sz="3200" u="none" cap="none" strike="noStrike">
              <a:solidFill>
                <a:schemeClr val="dk1"/>
              </a:solidFill>
              <a:latin typeface="Teko"/>
              <a:ea typeface="Teko"/>
              <a:cs typeface="Teko"/>
              <a:sym typeface="Teko"/>
            </a:endParaRPr>
          </a:p>
        </p:txBody>
      </p:sp>
      <p:sp>
        <p:nvSpPr>
          <p:cNvPr id="404" name="Google Shape;404;p53"/>
          <p:cNvSpPr txBox="1"/>
          <p:nvPr/>
        </p:nvSpPr>
        <p:spPr>
          <a:xfrm>
            <a:off x="1165251" y="2278407"/>
            <a:ext cx="7889875" cy="2782557"/>
          </a:xfrm>
          <a:prstGeom prst="rect">
            <a:avLst/>
          </a:prstGeom>
          <a:noFill/>
          <a:ln>
            <a:noFill/>
          </a:ln>
        </p:spPr>
        <p:txBody>
          <a:bodyPr anchorCtr="0" anchor="t" bIns="0" lIns="0" spcFirstLastPara="1" rIns="0" wrap="square" tIns="53325">
            <a:spAutoFit/>
          </a:bodyPr>
          <a:lstStyle/>
          <a:p>
            <a:pPr indent="-342900" lvl="0" marL="355600" marR="52705" rtl="0" algn="l">
              <a:lnSpc>
                <a:spcPct val="104999"/>
              </a:lnSpc>
              <a:spcBef>
                <a:spcPts val="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Uyuşturucu veya uyarıcı maddeleri ruhsatsız veya ruhsata aykırı olarak imal, ithal veya ihraç eden kişi, yirmi yıldan otuz yıla kadar hapis ile cezalandırılır.</a:t>
            </a:r>
            <a:endParaRPr b="0" i="0" sz="2000" u="none" cap="none" strike="noStrike">
              <a:solidFill>
                <a:schemeClr val="dk1"/>
              </a:solidFill>
              <a:latin typeface="Teko"/>
              <a:ea typeface="Teko"/>
              <a:cs typeface="Teko"/>
              <a:sym typeface="Teko"/>
            </a:endParaRPr>
          </a:p>
          <a:p>
            <a:pPr indent="-342900" lvl="0" marL="355600" marR="0" rtl="0" algn="l">
              <a:lnSpc>
                <a:spcPct val="100000"/>
              </a:lnSpc>
              <a:spcBef>
                <a:spcPts val="1105"/>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Uyuşturucu veya uyarıcı maddeleri satan, satışa arz eden, başkalarına veren, sevk eden, nakleden, depolayan, satın alan, kabul eden, bulunduran kişi, on yıldan az olmamak üzere hapis ile cezalandırılır.</a:t>
            </a:r>
            <a:endParaRPr b="0" i="0" sz="2000" u="none" cap="none" strike="noStrike">
              <a:solidFill>
                <a:schemeClr val="dk1"/>
              </a:solidFill>
              <a:latin typeface="Teko"/>
              <a:ea typeface="Teko"/>
              <a:cs typeface="Teko"/>
              <a:sym typeface="Teko"/>
            </a:endParaRPr>
          </a:p>
          <a:p>
            <a:pPr indent="-342900" lvl="0" marL="355600" marR="5080" rtl="0" algn="l">
              <a:lnSpc>
                <a:spcPct val="125000"/>
              </a:lnSpc>
              <a:spcBef>
                <a:spcPts val="100"/>
              </a:spcBef>
              <a:spcAft>
                <a:spcPts val="0"/>
              </a:spcAft>
              <a:buClr>
                <a:schemeClr val="dk1"/>
              </a:buClr>
              <a:buSzPts val="2000"/>
              <a:buFont typeface="Arial"/>
              <a:buChar char="•"/>
            </a:pPr>
            <a:r>
              <a:rPr b="0" i="0" lang="en-US" sz="2000" u="none" cap="none" strike="noStrike">
                <a:solidFill>
                  <a:schemeClr val="dk1"/>
                </a:solidFill>
                <a:latin typeface="Teko"/>
                <a:ea typeface="Teko"/>
                <a:cs typeface="Teko"/>
                <a:sym typeface="Teko"/>
              </a:rPr>
              <a:t>Kullanmak için uyuşturucu veya uyarıcı madde satın alan, kabul eden veya bulunduran ya da uyuşturucu veya uyarıcı madde kullanan kişi, iki yıldan beş yıla kadar hapis cezası ile cezalandırılır.</a:t>
            </a:r>
            <a:endParaRPr/>
          </a:p>
        </p:txBody>
      </p:sp>
      <p:pic>
        <p:nvPicPr>
          <p:cNvPr id="405" name="Google Shape;405;p53" title="azure logo.png"/>
          <p:cNvPicPr preferRelativeResize="0"/>
          <p:nvPr/>
        </p:nvPicPr>
        <p:blipFill>
          <a:blip r:embed="rId3">
            <a:alphaModFix/>
          </a:blip>
          <a:stretch>
            <a:fillRect/>
          </a:stretch>
        </p:blipFill>
        <p:spPr>
          <a:xfrm>
            <a:off x="397350" y="376837"/>
            <a:ext cx="1058852" cy="9861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4"/>
          <p:cNvSpPr txBox="1"/>
          <p:nvPr/>
        </p:nvSpPr>
        <p:spPr>
          <a:xfrm>
            <a:off x="871417" y="914419"/>
            <a:ext cx="8675100" cy="9681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Tedavinin Başarısında Önemli Etkenler</a:t>
            </a:r>
            <a:endParaRPr b="1" i="0" sz="4000" u="none" cap="none" strike="noStrike">
              <a:solidFill>
                <a:schemeClr val="dk1"/>
              </a:solidFill>
              <a:latin typeface="Calibri"/>
              <a:ea typeface="Calibri"/>
              <a:cs typeface="Calibri"/>
              <a:sym typeface="Calibri"/>
            </a:endParaRPr>
          </a:p>
        </p:txBody>
      </p:sp>
      <p:sp>
        <p:nvSpPr>
          <p:cNvPr id="411" name="Google Shape;411;p54"/>
          <p:cNvSpPr txBox="1"/>
          <p:nvPr/>
        </p:nvSpPr>
        <p:spPr>
          <a:xfrm>
            <a:off x="871417" y="1882138"/>
            <a:ext cx="5462905" cy="1218565"/>
          </a:xfrm>
          <a:prstGeom prst="rect">
            <a:avLst/>
          </a:prstGeom>
          <a:noFill/>
          <a:ln>
            <a:noFill/>
          </a:ln>
        </p:spPr>
        <p:txBody>
          <a:bodyPr anchorCtr="0" anchor="t" bIns="0" lIns="0" spcFirstLastPara="1" rIns="0" wrap="square" tIns="151125">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Calibri"/>
                <a:ea typeface="Calibri"/>
                <a:cs typeface="Calibri"/>
                <a:sym typeface="Calibri"/>
              </a:rPr>
              <a:t>1. Kişinin tedavi olmayı istemesi:</a:t>
            </a:r>
            <a:endParaRPr b="0" i="0" sz="2400" u="none" cap="none" strike="noStrike">
              <a:solidFill>
                <a:schemeClr val="dk1"/>
              </a:solidFill>
              <a:latin typeface="Calibri"/>
              <a:ea typeface="Calibri"/>
              <a:cs typeface="Calibri"/>
              <a:sym typeface="Calibri"/>
            </a:endParaRPr>
          </a:p>
          <a:p>
            <a:pPr indent="0" lvl="0" marL="12700" marR="5080" rtl="0" algn="l">
              <a:lnSpc>
                <a:spcPct val="104999"/>
              </a:lnSpc>
              <a:spcBef>
                <a:spcPts val="1240"/>
              </a:spcBef>
              <a:spcAft>
                <a:spcPts val="0"/>
              </a:spcAft>
              <a:buNone/>
            </a:pPr>
            <a:r>
              <a:rPr b="0" i="0" lang="en-US" sz="2000" u="none" cap="none" strike="noStrike">
                <a:solidFill>
                  <a:schemeClr val="dk1"/>
                </a:solidFill>
                <a:latin typeface="Calibri"/>
                <a:ea typeface="Calibri"/>
                <a:cs typeface="Calibri"/>
                <a:sym typeface="Calibri"/>
              </a:rPr>
              <a:t>Eğer kişi tedavi olmayı kendisi istemiyorsa kimse ona zorla bıraktırmayı başaramaz.</a:t>
            </a:r>
            <a:endParaRPr b="0" i="0" sz="2000" u="none" cap="none" strike="noStrike">
              <a:solidFill>
                <a:schemeClr val="dk1"/>
              </a:solidFill>
              <a:latin typeface="Calibri"/>
              <a:ea typeface="Calibri"/>
              <a:cs typeface="Calibri"/>
              <a:sym typeface="Calibri"/>
            </a:endParaRPr>
          </a:p>
        </p:txBody>
      </p:sp>
      <p:sp>
        <p:nvSpPr>
          <p:cNvPr id="412" name="Google Shape;412;p54"/>
          <p:cNvSpPr txBox="1"/>
          <p:nvPr/>
        </p:nvSpPr>
        <p:spPr>
          <a:xfrm>
            <a:off x="871417" y="3319833"/>
            <a:ext cx="5439410" cy="1600835"/>
          </a:xfrm>
          <a:prstGeom prst="rect">
            <a:avLst/>
          </a:prstGeom>
          <a:noFill/>
          <a:ln>
            <a:noFill/>
          </a:ln>
        </p:spPr>
        <p:txBody>
          <a:bodyPr anchorCtr="0" anchor="t" bIns="0" lIns="0" spcFirstLastPara="1" rIns="0" wrap="square" tIns="58400">
            <a:spAutoFit/>
          </a:bodyPr>
          <a:lstStyle/>
          <a:p>
            <a:pPr indent="0" lvl="0" marL="12700" marR="5080" rtl="0" algn="l">
              <a:lnSpc>
                <a:spcPct val="106250"/>
              </a:lnSpc>
              <a:spcBef>
                <a:spcPts val="0"/>
              </a:spcBef>
              <a:spcAft>
                <a:spcPts val="0"/>
              </a:spcAft>
              <a:buNone/>
            </a:pPr>
            <a:r>
              <a:rPr b="1" i="0" lang="en-US" sz="2400" u="none" cap="none" strike="noStrike">
                <a:solidFill>
                  <a:schemeClr val="dk1"/>
                </a:solidFill>
                <a:latin typeface="Calibri"/>
                <a:ea typeface="Calibri"/>
                <a:cs typeface="Calibri"/>
                <a:sym typeface="Calibri"/>
              </a:rPr>
              <a:t>2. Kişinin maddeyi bırakmaya kendini hazır hissetmesi:</a:t>
            </a:r>
            <a:endParaRPr b="0" i="0" sz="2400" u="none" cap="none" strike="noStrike">
              <a:solidFill>
                <a:schemeClr val="dk1"/>
              </a:solidFill>
              <a:latin typeface="Calibri"/>
              <a:ea typeface="Calibri"/>
              <a:cs typeface="Calibri"/>
              <a:sym typeface="Calibri"/>
            </a:endParaRPr>
          </a:p>
          <a:p>
            <a:pPr indent="0" lvl="0" marL="12700" marR="133985" rtl="0" algn="l">
              <a:lnSpc>
                <a:spcPct val="93800"/>
              </a:lnSpc>
              <a:spcBef>
                <a:spcPts val="185"/>
              </a:spcBef>
              <a:spcAft>
                <a:spcPts val="0"/>
              </a:spcAft>
              <a:buNone/>
            </a:pPr>
            <a:r>
              <a:rPr b="0" i="0" lang="en-US" sz="2000" u="none" cap="none" strike="noStrike">
                <a:solidFill>
                  <a:schemeClr val="dk1"/>
                </a:solidFill>
                <a:latin typeface="Calibri"/>
                <a:ea typeface="Calibri"/>
                <a:cs typeface="Calibri"/>
                <a:sym typeface="Calibri"/>
              </a:rPr>
              <a:t>Kişi maddeyi bıraktığı zaman alışkanlıklarını ve yaşadığı ortamı değiştirmek zorunda kalabilecektir. Kişinin tüm bunlara hazırlıklı olması gerekmektedir.</a:t>
            </a:r>
            <a:endParaRPr b="0" i="0" sz="2000" u="none" cap="none" strike="noStrike">
              <a:solidFill>
                <a:schemeClr val="dk1"/>
              </a:solidFill>
              <a:latin typeface="Calibri"/>
              <a:ea typeface="Calibri"/>
              <a:cs typeface="Calibri"/>
              <a:sym typeface="Calibri"/>
            </a:endParaRPr>
          </a:p>
        </p:txBody>
      </p:sp>
      <p:pic>
        <p:nvPicPr>
          <p:cNvPr descr="çizim, çocukların yaptığı resimler, kırpıntı çizim, çizgi film içeren bir resim" id="413" name="Google Shape;413;p54"/>
          <p:cNvPicPr preferRelativeResize="0"/>
          <p:nvPr/>
        </p:nvPicPr>
        <p:blipFill rotWithShape="1">
          <a:blip r:embed="rId3">
            <a:alphaModFix/>
          </a:blip>
          <a:srcRect b="0" l="0" r="0" t="0"/>
          <a:stretch/>
        </p:blipFill>
        <p:spPr>
          <a:xfrm>
            <a:off x="9945278" y="4752248"/>
            <a:ext cx="2147341" cy="2025439"/>
          </a:xfrm>
          <a:prstGeom prst="rect">
            <a:avLst/>
          </a:prstGeom>
          <a:noFill/>
          <a:ln>
            <a:noFill/>
          </a:ln>
        </p:spPr>
      </p:pic>
      <p:pic>
        <p:nvPicPr>
          <p:cNvPr id="414" name="Google Shape;414;p54"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5"/>
          <p:cNvSpPr txBox="1"/>
          <p:nvPr/>
        </p:nvSpPr>
        <p:spPr>
          <a:xfrm>
            <a:off x="871417" y="1021219"/>
            <a:ext cx="8675100" cy="968100"/>
          </a:xfrm>
          <a:prstGeom prst="rect">
            <a:avLst/>
          </a:prstGeom>
          <a:noFill/>
          <a:ln>
            <a:noFill/>
          </a:ln>
        </p:spPr>
        <p:txBody>
          <a:bodyPr anchorCtr="0" anchor="t" bIns="0" lIns="0" spcFirstLastPara="1" rIns="0" wrap="square" tIns="348775">
            <a:spAutoFit/>
          </a:bodyPr>
          <a:lstStyle/>
          <a:p>
            <a:pPr indent="0" lvl="0" marL="12700" marR="0" rtl="0" algn="l">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Tedavinin Başarısında Önemli Etkenler</a:t>
            </a:r>
            <a:endParaRPr b="1" i="0" sz="4000" u="none" cap="none" strike="noStrike">
              <a:solidFill>
                <a:schemeClr val="dk1"/>
              </a:solidFill>
              <a:latin typeface="Calibri"/>
              <a:ea typeface="Calibri"/>
              <a:cs typeface="Calibri"/>
              <a:sym typeface="Calibri"/>
            </a:endParaRPr>
          </a:p>
        </p:txBody>
      </p:sp>
      <p:sp>
        <p:nvSpPr>
          <p:cNvPr id="420" name="Google Shape;420;p55"/>
          <p:cNvSpPr txBox="1"/>
          <p:nvPr/>
        </p:nvSpPr>
        <p:spPr>
          <a:xfrm>
            <a:off x="871417" y="2121908"/>
            <a:ext cx="5866800" cy="2151600"/>
          </a:xfrm>
          <a:prstGeom prst="rect">
            <a:avLst/>
          </a:prstGeom>
          <a:noFill/>
          <a:ln>
            <a:noFill/>
          </a:ln>
        </p:spPr>
        <p:txBody>
          <a:bodyPr anchorCtr="0" anchor="t" bIns="0" lIns="0" spcFirstLastPara="1" rIns="0" wrap="square" tIns="136525">
            <a:spAutoFit/>
          </a:bodyPr>
          <a:lstStyle/>
          <a:p>
            <a:pPr indent="0" lvl="0" marL="12700" marR="0" rtl="0" algn="l">
              <a:lnSpc>
                <a:spcPct val="100000"/>
              </a:lnSpc>
              <a:spcBef>
                <a:spcPts val="0"/>
              </a:spcBef>
              <a:spcAft>
                <a:spcPts val="0"/>
              </a:spcAft>
              <a:buNone/>
            </a:pPr>
            <a:r>
              <a:rPr b="1" i="0" lang="en-US" sz="2400" u="none" cap="none" strike="noStrike">
                <a:solidFill>
                  <a:schemeClr val="dk1"/>
                </a:solidFill>
                <a:latin typeface="Calibri"/>
                <a:ea typeface="Calibri"/>
                <a:cs typeface="Calibri"/>
                <a:sym typeface="Calibri"/>
              </a:rPr>
              <a:t>3. Kişinin doğru sosyal çevrede bulunması</a:t>
            </a:r>
            <a:r>
              <a:rPr b="0" i="1" lang="en-US" sz="2400" u="none" cap="none" strike="noStrike">
                <a:solidFill>
                  <a:schemeClr val="dk1"/>
                </a:solidFill>
                <a:latin typeface="Calibri"/>
                <a:ea typeface="Calibri"/>
                <a:cs typeface="Calibri"/>
                <a:sym typeface="Calibri"/>
              </a:rPr>
              <a:t>:</a:t>
            </a:r>
            <a:endParaRPr b="0" i="0" sz="2400" u="none" cap="none" strike="noStrike">
              <a:solidFill>
                <a:schemeClr val="dk1"/>
              </a:solidFill>
              <a:latin typeface="Calibri"/>
              <a:ea typeface="Calibri"/>
              <a:cs typeface="Calibri"/>
              <a:sym typeface="Calibri"/>
            </a:endParaRPr>
          </a:p>
          <a:p>
            <a:pPr indent="0" lvl="0" marL="12700" marR="0" rtl="0" algn="l">
              <a:lnSpc>
                <a:spcPct val="100000"/>
              </a:lnSpc>
              <a:spcBef>
                <a:spcPts val="819"/>
              </a:spcBef>
              <a:spcAft>
                <a:spcPts val="0"/>
              </a:spcAft>
              <a:buNone/>
            </a:pPr>
            <a:r>
              <a:rPr b="0" i="0" lang="en-US" sz="2000" u="none" cap="none" strike="noStrike">
                <a:solidFill>
                  <a:schemeClr val="dk1"/>
                </a:solidFill>
                <a:latin typeface="Calibri"/>
                <a:ea typeface="Calibri"/>
                <a:cs typeface="Calibri"/>
                <a:sym typeface="Calibri"/>
              </a:rPr>
              <a:t>Tedavi sonrası kişinin doğru bir sosyal çevre oluşturması,</a:t>
            </a:r>
            <a:endParaRPr b="0" i="0" sz="2000" u="none" cap="none" strike="noStrike">
              <a:solidFill>
                <a:schemeClr val="dk1"/>
              </a:solidFill>
              <a:latin typeface="Calibri"/>
              <a:ea typeface="Calibri"/>
              <a:cs typeface="Calibri"/>
              <a:sym typeface="Calibri"/>
            </a:endParaRPr>
          </a:p>
          <a:p>
            <a:pPr indent="0" lvl="0" marL="12700" marR="229234" rtl="0" algn="l">
              <a:lnSpc>
                <a:spcPct val="150000"/>
              </a:lnSpc>
              <a:spcBef>
                <a:spcPts val="0"/>
              </a:spcBef>
              <a:spcAft>
                <a:spcPts val="0"/>
              </a:spcAft>
              <a:buNone/>
            </a:pPr>
            <a:r>
              <a:rPr b="0" i="0" lang="en-US" sz="2000" u="none" cap="none" strike="noStrike">
                <a:solidFill>
                  <a:schemeClr val="dk1"/>
                </a:solidFill>
                <a:latin typeface="Calibri"/>
                <a:ea typeface="Calibri"/>
                <a:cs typeface="Calibri"/>
                <a:sym typeface="Calibri"/>
              </a:rPr>
              <a:t>daha pozitif aile ilişkileri kurması, ve yaşamını anlamlı veya zararsız etkinliklerle doldurması temiz kalma davranışının devamlılığını olumlu yönde etkileyecektir.</a:t>
            </a:r>
            <a:endParaRPr b="0" i="0" sz="2000" u="none" cap="none" strike="noStrike">
              <a:solidFill>
                <a:schemeClr val="dk1"/>
              </a:solidFill>
              <a:latin typeface="Calibri"/>
              <a:ea typeface="Calibri"/>
              <a:cs typeface="Calibri"/>
              <a:sym typeface="Calibri"/>
            </a:endParaRPr>
          </a:p>
        </p:txBody>
      </p:sp>
      <p:pic>
        <p:nvPicPr>
          <p:cNvPr descr="çizim, çizgi film, Çizgi film, kırpıntı çizim içeren bir resim&#10;&#10;Açıklama otomatik olarak oluşturuldu" id="421" name="Google Shape;421;p55"/>
          <p:cNvPicPr preferRelativeResize="0"/>
          <p:nvPr/>
        </p:nvPicPr>
        <p:blipFill rotWithShape="1">
          <a:blip r:embed="rId3">
            <a:alphaModFix/>
          </a:blip>
          <a:srcRect b="0" l="0" r="0" t="0"/>
          <a:stretch/>
        </p:blipFill>
        <p:spPr>
          <a:xfrm>
            <a:off x="10416208" y="5343091"/>
            <a:ext cx="1663285" cy="1523943"/>
          </a:xfrm>
          <a:prstGeom prst="rect">
            <a:avLst/>
          </a:prstGeom>
          <a:noFill/>
          <a:ln>
            <a:noFill/>
          </a:ln>
        </p:spPr>
      </p:pic>
      <p:pic>
        <p:nvPicPr>
          <p:cNvPr id="422" name="Google Shape;422;p55"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pic>
        <p:nvPicPr>
          <p:cNvPr descr="metin, yazı tipi, logo, tasarım içeren bir resim" id="427" name="Google Shape;427;p56"/>
          <p:cNvPicPr preferRelativeResize="0"/>
          <p:nvPr/>
        </p:nvPicPr>
        <p:blipFill rotWithShape="1">
          <a:blip r:embed="rId3">
            <a:alphaModFix/>
          </a:blip>
          <a:srcRect b="0" l="0" r="0" t="0"/>
          <a:stretch/>
        </p:blipFill>
        <p:spPr>
          <a:xfrm>
            <a:off x="1782199" y="1691616"/>
            <a:ext cx="4008467" cy="2362405"/>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descr="duman, tütsü, metin içeren bir resim&#10;&#10;Açıklama otomatik olarak oluşturuldu" id="428" name="Google Shape;428;p56"/>
          <p:cNvPicPr preferRelativeResize="0"/>
          <p:nvPr/>
        </p:nvPicPr>
        <p:blipFill rotWithShape="1">
          <a:blip r:embed="rId4">
            <a:alphaModFix/>
          </a:blip>
          <a:srcRect b="0" l="0" r="0" t="0"/>
          <a:stretch/>
        </p:blipFill>
        <p:spPr>
          <a:xfrm>
            <a:off x="6908231" y="4190971"/>
            <a:ext cx="4778154" cy="2453853"/>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429" name="Google Shape;429;p56" title="azure logo.png"/>
          <p:cNvPicPr preferRelativeResize="0"/>
          <p:nvPr/>
        </p:nvPicPr>
        <p:blipFill>
          <a:blip r:embed="rId5">
            <a:alphaModFix/>
          </a:blip>
          <a:stretch>
            <a:fillRect/>
          </a:stretch>
        </p:blipFill>
        <p:spPr>
          <a:xfrm>
            <a:off x="244950" y="224438"/>
            <a:ext cx="1058852" cy="9861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p57"/>
          <p:cNvPicPr preferRelativeResize="0"/>
          <p:nvPr/>
        </p:nvPicPr>
        <p:blipFill rotWithShape="1">
          <a:blip r:embed="rId3">
            <a:alphaModFix/>
          </a:blip>
          <a:srcRect b="0" l="0" r="0" t="0"/>
          <a:stretch/>
        </p:blipFill>
        <p:spPr>
          <a:xfrm>
            <a:off x="8971854" y="0"/>
            <a:ext cx="2246335" cy="6867036"/>
          </a:xfrm>
          <a:prstGeom prst="rect">
            <a:avLst/>
          </a:prstGeom>
          <a:noFill/>
          <a:ln>
            <a:noFill/>
          </a:ln>
        </p:spPr>
      </p:pic>
      <p:sp>
        <p:nvSpPr>
          <p:cNvPr id="435" name="Google Shape;435;p57"/>
          <p:cNvSpPr/>
          <p:nvPr/>
        </p:nvSpPr>
        <p:spPr>
          <a:xfrm>
            <a:off x="0" y="0"/>
            <a:ext cx="12192000" cy="68580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rPr b="0" i="0" lang="en-US" sz="1800" u="none" cap="none" strike="noStrike">
                <a:solidFill>
                  <a:schemeClr val="lt1"/>
                </a:solidFill>
                <a:latin typeface="Arial Black"/>
                <a:ea typeface="Arial Black"/>
                <a:cs typeface="Arial Black"/>
                <a:sym typeface="Arial Black"/>
              </a:rPr>
              <a:t>TEŞEKKÜRLER</a:t>
            </a:r>
            <a:endParaRPr b="0" i="0" sz="1800" u="none" cap="none" strike="noStrike">
              <a:solidFill>
                <a:schemeClr val="lt1"/>
              </a:solidFill>
              <a:latin typeface="Arial Black"/>
              <a:ea typeface="Arial Black"/>
              <a:cs typeface="Arial Black"/>
              <a:sym typeface="Arial Black"/>
            </a:endParaRPr>
          </a:p>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436" name="Google Shape;436;p57" title="azure logo.png"/>
          <p:cNvPicPr preferRelativeResize="0"/>
          <p:nvPr/>
        </p:nvPicPr>
        <p:blipFill>
          <a:blip r:embed="rId4">
            <a:alphaModFix/>
          </a:blip>
          <a:stretch>
            <a:fillRect/>
          </a:stretch>
        </p:blipFill>
        <p:spPr>
          <a:xfrm>
            <a:off x="4388126" y="482375"/>
            <a:ext cx="3415752" cy="3181298"/>
          </a:xfrm>
          <a:prstGeom prst="rect">
            <a:avLst/>
          </a:prstGeom>
          <a:noFill/>
          <a:ln>
            <a:noFill/>
          </a:ln>
        </p:spPr>
      </p:pic>
      <p:pic>
        <p:nvPicPr>
          <p:cNvPr id="437" name="Google Shape;437;p57" title="Bir başlık ekleyin.png"/>
          <p:cNvPicPr preferRelativeResize="0"/>
          <p:nvPr/>
        </p:nvPicPr>
        <p:blipFill>
          <a:blip r:embed="rId5">
            <a:alphaModFix/>
          </a:blip>
          <a:stretch>
            <a:fillRect/>
          </a:stretch>
        </p:blipFill>
        <p:spPr>
          <a:xfrm>
            <a:off x="3352800" y="2829250"/>
            <a:ext cx="548640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nvSpPr>
        <p:spPr>
          <a:xfrm>
            <a:off x="3024084" y="695269"/>
            <a:ext cx="6143832" cy="623503"/>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Bağımlılık İle İlgili Genel Bilgiler</a:t>
            </a:r>
            <a:endParaRPr b="1" i="0" sz="2000" u="none" cap="none" strike="noStrike">
              <a:solidFill>
                <a:schemeClr val="dk1"/>
              </a:solidFill>
              <a:latin typeface="Teko"/>
              <a:ea typeface="Teko"/>
              <a:cs typeface="Teko"/>
              <a:sym typeface="Teko"/>
            </a:endParaRPr>
          </a:p>
        </p:txBody>
      </p:sp>
      <p:sp>
        <p:nvSpPr>
          <p:cNvPr id="118" name="Google Shape;118;p17"/>
          <p:cNvSpPr txBox="1"/>
          <p:nvPr/>
        </p:nvSpPr>
        <p:spPr>
          <a:xfrm>
            <a:off x="871417" y="2017789"/>
            <a:ext cx="7725409" cy="628377"/>
          </a:xfrm>
          <a:prstGeom prst="rect">
            <a:avLst/>
          </a:prstGeom>
          <a:noFill/>
          <a:ln>
            <a:noFill/>
          </a:ln>
        </p:spPr>
        <p:txBody>
          <a:bodyPr anchorCtr="0" anchor="t" bIns="0" lIns="0" spcFirstLastPara="1" rIns="0" wrap="square" tIns="12700">
            <a:spAutoFit/>
          </a:bodyPr>
          <a:lstStyle/>
          <a:p>
            <a:pPr indent="-227965" lvl="0" marL="240665" marR="0" rtl="0" algn="l">
              <a:spcBef>
                <a:spcPts val="0"/>
              </a:spcBef>
              <a:spcAft>
                <a:spcPts val="0"/>
              </a:spcAft>
              <a:buClr>
                <a:schemeClr val="dk1"/>
              </a:buClr>
              <a:buSzPts val="2000"/>
              <a:buFont typeface="Tahoma"/>
              <a:buChar char="•"/>
            </a:pPr>
            <a:r>
              <a:rPr b="0" i="0" lang="en-US" sz="2000" u="none" cap="none" strike="noStrike">
                <a:solidFill>
                  <a:schemeClr val="dk1"/>
                </a:solidFill>
                <a:latin typeface="Teko"/>
                <a:ea typeface="Teko"/>
                <a:cs typeface="Teko"/>
                <a:sym typeface="Teko"/>
              </a:rPr>
              <a:t>Kişinin beden ve ruh sağlığını, aile, iş ve sosyal yaşantısını etkileyecek düzeyde alkol-madde kullanmasını durduramaması ile giden bir hastalıktır</a:t>
            </a:r>
            <a:r>
              <a:rPr b="0" i="0" lang="en-US" sz="2000" u="none" cap="none" strike="noStrike">
                <a:solidFill>
                  <a:schemeClr val="dk1"/>
                </a:solidFill>
                <a:latin typeface="Calibri"/>
                <a:ea typeface="Calibri"/>
                <a:cs typeface="Calibri"/>
                <a:sym typeface="Calibri"/>
              </a:rPr>
              <a:t>.</a:t>
            </a:r>
            <a:endParaRPr b="0" i="0" sz="2000" u="none" cap="none" strike="noStrike">
              <a:solidFill>
                <a:schemeClr val="dk1"/>
              </a:solidFill>
              <a:latin typeface="Calibri"/>
              <a:ea typeface="Calibri"/>
              <a:cs typeface="Calibri"/>
              <a:sym typeface="Calibri"/>
            </a:endParaRPr>
          </a:p>
        </p:txBody>
      </p:sp>
      <p:sp>
        <p:nvSpPr>
          <p:cNvPr id="119" name="Google Shape;119;p17"/>
          <p:cNvSpPr txBox="1"/>
          <p:nvPr/>
        </p:nvSpPr>
        <p:spPr>
          <a:xfrm>
            <a:off x="871417" y="3073810"/>
            <a:ext cx="7725408" cy="1861535"/>
          </a:xfrm>
          <a:prstGeom prst="rect">
            <a:avLst/>
          </a:prstGeom>
          <a:noFill/>
          <a:ln>
            <a:noFill/>
          </a:ln>
        </p:spPr>
        <p:txBody>
          <a:bodyPr anchorCtr="0" anchor="t" bIns="45700" lIns="91425" spcFirstLastPara="1" rIns="91425" wrap="square" tIns="45700">
            <a:spAutoFit/>
          </a:bodyPr>
          <a:lstStyle/>
          <a:p>
            <a:pPr indent="-133350" lvl="0" marL="140335" marR="5080" rtl="0" algn="l">
              <a:lnSpc>
                <a:spcPct val="100000"/>
              </a:lnSpc>
              <a:spcBef>
                <a:spcPts val="0"/>
              </a:spcBef>
              <a:spcAft>
                <a:spcPts val="0"/>
              </a:spcAft>
              <a:buClr>
                <a:schemeClr val="dk1"/>
              </a:buClr>
              <a:buSzPts val="1900"/>
              <a:buFont typeface="Teko"/>
              <a:buChar char="•"/>
            </a:pPr>
            <a:r>
              <a:rPr b="0" i="0" lang="en-US" sz="2000" u="none" cap="none" strike="noStrike">
                <a:solidFill>
                  <a:schemeClr val="dk1"/>
                </a:solidFill>
                <a:latin typeface="Teko"/>
                <a:ea typeface="Teko"/>
                <a:cs typeface="Teko"/>
                <a:sym typeface="Teko"/>
              </a:rPr>
              <a:t>Kişi her durum ve koşulda maddeyi almak için engellenemeyen bir arzu ve istek duyar. (Craving)</a:t>
            </a:r>
            <a:endParaRPr b="0" i="0" sz="2000" u="none" cap="none" strike="noStrike">
              <a:solidFill>
                <a:schemeClr val="dk1"/>
              </a:solidFill>
              <a:latin typeface="Teko"/>
              <a:ea typeface="Teko"/>
              <a:cs typeface="Teko"/>
              <a:sym typeface="Teko"/>
            </a:endParaRPr>
          </a:p>
          <a:p>
            <a:pPr indent="-133350" lvl="0" marL="138430" marR="245109" rtl="0" algn="l">
              <a:lnSpc>
                <a:spcPct val="101800"/>
              </a:lnSpc>
              <a:spcBef>
                <a:spcPts val="434"/>
              </a:spcBef>
              <a:spcAft>
                <a:spcPts val="0"/>
              </a:spcAft>
              <a:buClr>
                <a:schemeClr val="dk1"/>
              </a:buClr>
              <a:buSzPts val="1900"/>
              <a:buFont typeface="Teko"/>
              <a:buChar char="•"/>
            </a:pPr>
            <a:r>
              <a:rPr b="0" i="0" lang="en-US" sz="2000" u="none" cap="none" strike="noStrike">
                <a:solidFill>
                  <a:schemeClr val="dk1"/>
                </a:solidFill>
                <a:latin typeface="Teko"/>
                <a:ea typeface="Teko"/>
                <a:cs typeface="Teko"/>
                <a:sym typeface="Teko"/>
              </a:rPr>
              <a:t>Madde kullanımına ara verdiğinde yoksunluk belirtileri yaşar. Zamanla madde kullanımını ve dozunu arttırır. (Tolerans)</a:t>
            </a:r>
            <a:endParaRPr b="0" i="0" sz="2000" u="none" cap="none" strike="noStrike">
              <a:solidFill>
                <a:schemeClr val="dk1"/>
              </a:solidFill>
              <a:latin typeface="Teko"/>
              <a:ea typeface="Teko"/>
              <a:cs typeface="Teko"/>
              <a:sym typeface="Teko"/>
            </a:endParaRPr>
          </a:p>
          <a:p>
            <a:pPr indent="-133350" lvl="0" marL="139065" marR="0" rtl="0" algn="l">
              <a:lnSpc>
                <a:spcPct val="100000"/>
              </a:lnSpc>
              <a:spcBef>
                <a:spcPts val="1280"/>
              </a:spcBef>
              <a:spcAft>
                <a:spcPts val="0"/>
              </a:spcAft>
              <a:buClr>
                <a:schemeClr val="dk1"/>
              </a:buClr>
              <a:buSzPts val="1900"/>
              <a:buFont typeface="Teko"/>
              <a:buChar char="•"/>
            </a:pPr>
            <a:r>
              <a:rPr b="0" i="0" lang="en-US" sz="2000" u="none" cap="none" strike="noStrike">
                <a:solidFill>
                  <a:schemeClr val="dk1"/>
                </a:solidFill>
                <a:latin typeface="Teko"/>
                <a:ea typeface="Teko"/>
                <a:cs typeface="Teko"/>
                <a:sym typeface="Teko"/>
              </a:rPr>
              <a:t>Zamanının büyük bir dilimini madde arayarak geçirir.</a:t>
            </a:r>
            <a:endParaRPr b="0" i="0" sz="2000" u="none" cap="none" strike="noStrike">
              <a:solidFill>
                <a:schemeClr val="dk1"/>
              </a:solidFill>
              <a:latin typeface="Teko"/>
              <a:ea typeface="Teko"/>
              <a:cs typeface="Teko"/>
              <a:sym typeface="Teko"/>
            </a:endParaRPr>
          </a:p>
        </p:txBody>
      </p:sp>
      <p:pic>
        <p:nvPicPr>
          <p:cNvPr descr="çizim, taslak, çocukların yaptığı resimler, resim içeren bir resim" id="120" name="Google Shape;120;p17"/>
          <p:cNvPicPr preferRelativeResize="0"/>
          <p:nvPr/>
        </p:nvPicPr>
        <p:blipFill rotWithShape="1">
          <a:blip r:embed="rId3">
            <a:alphaModFix/>
          </a:blip>
          <a:srcRect b="0" l="0" r="0" t="0"/>
          <a:stretch/>
        </p:blipFill>
        <p:spPr>
          <a:xfrm>
            <a:off x="8842342" y="4795631"/>
            <a:ext cx="3263729" cy="1846583"/>
          </a:xfrm>
          <a:prstGeom prst="rect">
            <a:avLst/>
          </a:prstGeom>
          <a:noFill/>
          <a:ln>
            <a:noFill/>
          </a:ln>
        </p:spPr>
      </p:pic>
      <p:pic>
        <p:nvPicPr>
          <p:cNvPr id="121" name="Google Shape;121;p17"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txBox="1"/>
          <p:nvPr/>
        </p:nvSpPr>
        <p:spPr>
          <a:xfrm>
            <a:off x="3024084" y="695269"/>
            <a:ext cx="6143832" cy="623503"/>
          </a:xfrm>
          <a:prstGeom prst="rect">
            <a:avLst/>
          </a:prstGeom>
          <a:noFill/>
          <a:ln>
            <a:noFill/>
          </a:ln>
        </p:spPr>
        <p:txBody>
          <a:bodyPr anchorCtr="0" anchor="t" bIns="0" lIns="0" spcFirstLastPara="1" rIns="0" wrap="square" tIns="312650">
            <a:spAutoFit/>
          </a:bodyPr>
          <a:lstStyle/>
          <a:p>
            <a:pPr indent="0" lvl="0" marL="12700" marR="0" rtl="0" algn="l">
              <a:lnSpc>
                <a:spcPct val="100000"/>
              </a:lnSpc>
              <a:spcBef>
                <a:spcPts val="0"/>
              </a:spcBef>
              <a:spcAft>
                <a:spcPts val="0"/>
              </a:spcAft>
              <a:buClr>
                <a:schemeClr val="dk1"/>
              </a:buClr>
              <a:buSzPts val="2000"/>
              <a:buFont typeface="Teko"/>
              <a:buNone/>
            </a:pPr>
            <a:r>
              <a:rPr b="1" i="0" lang="en-US" sz="2000" u="none" cap="none" strike="noStrike">
                <a:solidFill>
                  <a:schemeClr val="dk1"/>
                </a:solidFill>
                <a:latin typeface="Teko"/>
                <a:ea typeface="Teko"/>
                <a:cs typeface="Teko"/>
                <a:sym typeface="Teko"/>
              </a:rPr>
              <a:t>Bağımlılık İle İlgili Genel Bilgiler</a:t>
            </a:r>
            <a:endParaRPr b="1" i="0" sz="2000" u="none" cap="none" strike="noStrike">
              <a:solidFill>
                <a:schemeClr val="dk1"/>
              </a:solidFill>
              <a:latin typeface="Teko"/>
              <a:ea typeface="Teko"/>
              <a:cs typeface="Teko"/>
              <a:sym typeface="Teko"/>
            </a:endParaRPr>
          </a:p>
        </p:txBody>
      </p:sp>
      <p:sp>
        <p:nvSpPr>
          <p:cNvPr id="127" name="Google Shape;127;p18"/>
          <p:cNvSpPr txBox="1"/>
          <p:nvPr/>
        </p:nvSpPr>
        <p:spPr>
          <a:xfrm>
            <a:off x="871417" y="1884265"/>
            <a:ext cx="7411192" cy="1945404"/>
          </a:xfrm>
          <a:prstGeom prst="rect">
            <a:avLst/>
          </a:prstGeom>
          <a:noFill/>
          <a:ln>
            <a:noFill/>
          </a:ln>
        </p:spPr>
        <p:txBody>
          <a:bodyPr anchorCtr="0" anchor="t" bIns="0" lIns="0" spcFirstLastPara="1" rIns="0" wrap="square" tIns="46975">
            <a:spAutoFit/>
          </a:bodyPr>
          <a:lstStyle/>
          <a:p>
            <a:pPr indent="-127000" lvl="0" marL="131445" marR="0" rtl="0" algn="l">
              <a:lnSpc>
                <a:spcPct val="100000"/>
              </a:lnSpc>
              <a:spcBef>
                <a:spcPts val="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Bağımlılık tekrarlarla seyreden bir hastalıktır. (Relaps)</a:t>
            </a:r>
            <a:endParaRPr b="0" i="0" sz="2000" u="none" cap="none" strike="noStrike">
              <a:solidFill>
                <a:schemeClr val="dk1"/>
              </a:solidFill>
              <a:latin typeface="Teko"/>
              <a:ea typeface="Teko"/>
              <a:cs typeface="Teko"/>
              <a:sym typeface="Teko"/>
            </a:endParaRPr>
          </a:p>
          <a:p>
            <a:pPr indent="-127000" lvl="0" marL="131445" marR="0" rtl="0" algn="l">
              <a:lnSpc>
                <a:spcPct val="100000"/>
              </a:lnSpc>
              <a:spcBef>
                <a:spcPts val="37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Kişi madde kullanımını bırakır, yeniden başlar ve bu döngü tekrarlar.</a:t>
            </a:r>
            <a:endParaRPr b="0" i="0" sz="2000" u="none" cap="none" strike="noStrike">
              <a:solidFill>
                <a:schemeClr val="dk1"/>
              </a:solidFill>
              <a:latin typeface="Teko"/>
              <a:ea typeface="Teko"/>
              <a:cs typeface="Teko"/>
              <a:sym typeface="Teko"/>
            </a:endParaRPr>
          </a:p>
          <a:p>
            <a:pPr indent="-127000" lvl="0" marL="131445" marR="0" rtl="0" algn="l">
              <a:lnSpc>
                <a:spcPct val="100000"/>
              </a:lnSpc>
              <a:spcBef>
                <a:spcPts val="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Herkes bağımlı olabilir.</a:t>
            </a:r>
            <a:endParaRPr b="0" i="0" sz="2000" u="none" cap="none" strike="noStrike">
              <a:solidFill>
                <a:schemeClr val="dk1"/>
              </a:solidFill>
              <a:latin typeface="Teko"/>
              <a:ea typeface="Teko"/>
              <a:cs typeface="Teko"/>
              <a:sym typeface="Teko"/>
            </a:endParaRPr>
          </a:p>
          <a:p>
            <a:pPr indent="-127000" lvl="0" marL="131445" marR="0" rtl="0" algn="l">
              <a:lnSpc>
                <a:spcPct val="100000"/>
              </a:lnSpc>
              <a:spcBef>
                <a:spcPts val="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Bağımlılık ömür boyu süren bir beyin hastalığıdır.</a:t>
            </a:r>
            <a:endParaRPr b="0" i="0" sz="2000" u="none" cap="none" strike="noStrike">
              <a:solidFill>
                <a:schemeClr val="dk1"/>
              </a:solidFill>
              <a:latin typeface="Teko"/>
              <a:ea typeface="Teko"/>
              <a:cs typeface="Teko"/>
              <a:sym typeface="Teko"/>
            </a:endParaRPr>
          </a:p>
          <a:p>
            <a:pPr indent="-127000" lvl="0" marL="131445" marR="0" rtl="0" algn="l">
              <a:lnSpc>
                <a:spcPct val="100000"/>
              </a:lnSpc>
              <a:spcBef>
                <a:spcPts val="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Kişi istemese bile beyin maddeyi ister.</a:t>
            </a:r>
            <a:endParaRPr b="0" i="0" sz="2000" u="none" cap="none" strike="noStrike">
              <a:solidFill>
                <a:schemeClr val="dk1"/>
              </a:solidFill>
              <a:latin typeface="Teko"/>
              <a:ea typeface="Teko"/>
              <a:cs typeface="Teko"/>
              <a:sym typeface="Teko"/>
            </a:endParaRPr>
          </a:p>
          <a:p>
            <a:pPr indent="-127000" lvl="0" marL="131445" marR="0" rtl="0" algn="l">
              <a:lnSpc>
                <a:spcPct val="100000"/>
              </a:lnSpc>
              <a:spcBef>
                <a:spcPts val="0"/>
              </a:spcBef>
              <a:spcAft>
                <a:spcPts val="0"/>
              </a:spcAft>
              <a:buClr>
                <a:schemeClr val="dk1"/>
              </a:buClr>
              <a:buSzPts val="1895"/>
              <a:buFont typeface="Teko"/>
              <a:buChar char="•"/>
            </a:pPr>
            <a:r>
              <a:rPr b="0" i="0" lang="en-US" sz="2000" u="none" cap="none" strike="noStrike">
                <a:solidFill>
                  <a:schemeClr val="dk1"/>
                </a:solidFill>
                <a:latin typeface="Teko"/>
                <a:ea typeface="Teko"/>
                <a:cs typeface="Teko"/>
                <a:sym typeface="Teko"/>
              </a:rPr>
              <a:t>Sadece bir irade meselesi değildir.</a:t>
            </a:r>
            <a:endParaRPr b="0" i="0" sz="2000" u="none" cap="none" strike="noStrike">
              <a:solidFill>
                <a:schemeClr val="dk1"/>
              </a:solidFill>
              <a:latin typeface="Teko"/>
              <a:ea typeface="Teko"/>
              <a:cs typeface="Teko"/>
              <a:sym typeface="Teko"/>
            </a:endParaRPr>
          </a:p>
        </p:txBody>
      </p:sp>
      <p:pic>
        <p:nvPicPr>
          <p:cNvPr id="128" name="Google Shape;128;p18"/>
          <p:cNvPicPr preferRelativeResize="0"/>
          <p:nvPr/>
        </p:nvPicPr>
        <p:blipFill rotWithShape="1">
          <a:blip r:embed="rId3">
            <a:alphaModFix/>
          </a:blip>
          <a:srcRect b="0" l="0" r="0" t="0"/>
          <a:stretch/>
        </p:blipFill>
        <p:spPr>
          <a:xfrm>
            <a:off x="9989949" y="4722829"/>
            <a:ext cx="2132921" cy="2026763"/>
          </a:xfrm>
          <a:prstGeom prst="rect">
            <a:avLst/>
          </a:prstGeom>
          <a:noFill/>
          <a:ln>
            <a:noFill/>
          </a:ln>
        </p:spPr>
      </p:pic>
      <p:pic>
        <p:nvPicPr>
          <p:cNvPr id="129" name="Google Shape;129;p18"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nvSpPr>
        <p:spPr>
          <a:xfrm>
            <a:off x="2549965" y="914400"/>
            <a:ext cx="7092069" cy="443711"/>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chemeClr val="dk1"/>
              </a:buClr>
              <a:buSzPts val="2800"/>
              <a:buFont typeface="Teko"/>
              <a:buNone/>
            </a:pPr>
            <a:r>
              <a:rPr b="1" i="0" lang="en-US" sz="2800" u="none" cap="none" strike="noStrike">
                <a:solidFill>
                  <a:schemeClr val="dk1"/>
                </a:solidFill>
                <a:latin typeface="Teko"/>
                <a:ea typeface="Teko"/>
                <a:cs typeface="Teko"/>
                <a:sym typeface="Teko"/>
              </a:rPr>
              <a:t>Bağımlılık Tekrarlayan Bir Hastalıktır</a:t>
            </a:r>
            <a:endParaRPr b="1" i="0" sz="2800" u="none" cap="none" strike="noStrike">
              <a:solidFill>
                <a:schemeClr val="dk1"/>
              </a:solidFill>
              <a:latin typeface="Teko"/>
              <a:ea typeface="Teko"/>
              <a:cs typeface="Teko"/>
              <a:sym typeface="Teko"/>
            </a:endParaRPr>
          </a:p>
        </p:txBody>
      </p:sp>
      <p:pic>
        <p:nvPicPr>
          <p:cNvPr id="135" name="Google Shape;135;p19"/>
          <p:cNvPicPr preferRelativeResize="0"/>
          <p:nvPr/>
        </p:nvPicPr>
        <p:blipFill rotWithShape="1">
          <a:blip r:embed="rId3">
            <a:alphaModFix/>
          </a:blip>
          <a:srcRect b="17472" l="26412" r="12051" t="22482"/>
          <a:stretch/>
        </p:blipFill>
        <p:spPr>
          <a:xfrm>
            <a:off x="1539624" y="1636614"/>
            <a:ext cx="8442572" cy="4631635"/>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36" name="Google Shape;136;p19"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nvSpPr>
        <p:spPr>
          <a:xfrm>
            <a:off x="2549965" y="914400"/>
            <a:ext cx="7092069" cy="382156"/>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chemeClr val="dk1"/>
              </a:buClr>
              <a:buSzPts val="2400"/>
              <a:buFont typeface="Teko"/>
              <a:buNone/>
            </a:pPr>
            <a:r>
              <a:rPr b="1" i="0" lang="en-US" sz="2400" u="none" cap="none" strike="noStrike">
                <a:solidFill>
                  <a:schemeClr val="dk1"/>
                </a:solidFill>
                <a:latin typeface="Teko"/>
                <a:ea typeface="Teko"/>
                <a:cs typeface="Teko"/>
                <a:sym typeface="Teko"/>
              </a:rPr>
              <a:t>Bağımlılık Tekrarlayan Bir Hastalıktır</a:t>
            </a:r>
            <a:endParaRPr b="1" i="0" sz="2400" u="none" cap="none" strike="noStrike">
              <a:solidFill>
                <a:schemeClr val="dk1"/>
              </a:solidFill>
              <a:latin typeface="Teko"/>
              <a:ea typeface="Teko"/>
              <a:cs typeface="Teko"/>
              <a:sym typeface="Teko"/>
            </a:endParaRPr>
          </a:p>
        </p:txBody>
      </p:sp>
      <p:pic>
        <p:nvPicPr>
          <p:cNvPr id="142" name="Google Shape;142;p20"/>
          <p:cNvPicPr preferRelativeResize="0"/>
          <p:nvPr/>
        </p:nvPicPr>
        <p:blipFill rotWithShape="1">
          <a:blip r:embed="rId3">
            <a:alphaModFix/>
          </a:blip>
          <a:srcRect b="15152" l="29565" r="14566" t="42122"/>
          <a:stretch/>
        </p:blipFill>
        <p:spPr>
          <a:xfrm>
            <a:off x="2073753" y="2143285"/>
            <a:ext cx="8044492" cy="3458817"/>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43" name="Google Shape;143;p20"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1"/>
          <p:cNvPicPr preferRelativeResize="0"/>
          <p:nvPr/>
        </p:nvPicPr>
        <p:blipFill rotWithShape="1">
          <a:blip r:embed="rId3">
            <a:alphaModFix/>
          </a:blip>
          <a:srcRect b="22076" l="41086" r="26412" t="21920"/>
          <a:stretch/>
        </p:blipFill>
        <p:spPr>
          <a:xfrm>
            <a:off x="2844231" y="278694"/>
            <a:ext cx="6503537" cy="6300612"/>
          </a:xfrm>
          <a:prstGeom prst="snip2DiagRect">
            <a:avLst>
              <a:gd fmla="val 0" name="adj1"/>
              <a:gd fmla="val 16667" name="adj2"/>
            </a:avLst>
          </a:prstGeom>
          <a:solidFill>
            <a:srgbClr val="ECECEC"/>
          </a:solidFill>
          <a:ln cap="sq" cmpd="sng" w="88900">
            <a:solidFill>
              <a:srgbClr val="FFFFFF"/>
            </a:solidFill>
            <a:prstDash val="solid"/>
            <a:miter lim="800000"/>
            <a:headEnd len="sm" w="sm" type="none"/>
            <a:tailEnd len="sm" w="sm" type="none"/>
          </a:ln>
          <a:effectLst>
            <a:outerShdw blurRad="88900" rotWithShape="0" algn="tl">
              <a:srgbClr val="000000">
                <a:alpha val="44705"/>
              </a:srgbClr>
            </a:outerShdw>
          </a:effectLst>
        </p:spPr>
      </p:pic>
      <p:pic>
        <p:nvPicPr>
          <p:cNvPr id="149" name="Google Shape;149;p21" title="azure logo.png"/>
          <p:cNvPicPr preferRelativeResize="0"/>
          <p:nvPr/>
        </p:nvPicPr>
        <p:blipFill>
          <a:blip r:embed="rId4">
            <a:alphaModFix/>
          </a:blip>
          <a:stretch>
            <a:fillRect/>
          </a:stretch>
        </p:blipFill>
        <p:spPr>
          <a:xfrm>
            <a:off x="244950" y="224438"/>
            <a:ext cx="1058852" cy="986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